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349" r:id="rId2"/>
    <p:sldId id="350" r:id="rId3"/>
    <p:sldId id="355" r:id="rId4"/>
    <p:sldId id="352" r:id="rId5"/>
    <p:sldId id="353" r:id="rId6"/>
    <p:sldId id="354" r:id="rId7"/>
    <p:sldId id="356" r:id="rId8"/>
    <p:sldId id="358" r:id="rId9"/>
    <p:sldId id="357" r:id="rId10"/>
    <p:sldId id="359" r:id="rId11"/>
    <p:sldId id="360" r:id="rId12"/>
    <p:sldId id="361" r:id="rId13"/>
    <p:sldId id="362" r:id="rId14"/>
    <p:sldId id="363" r:id="rId15"/>
    <p:sldId id="380" r:id="rId16"/>
    <p:sldId id="381" r:id="rId17"/>
    <p:sldId id="382" r:id="rId18"/>
    <p:sldId id="283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64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65" r:id="rId39"/>
    <p:sldId id="366" r:id="rId40"/>
    <p:sldId id="367" r:id="rId41"/>
    <p:sldId id="368" r:id="rId42"/>
    <p:sldId id="369" r:id="rId43"/>
    <p:sldId id="370" r:id="rId44"/>
    <p:sldId id="379" r:id="rId4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00"/>
    <a:srgbClr val="EAEAEA"/>
    <a:srgbClr val="C0C0C0"/>
    <a:srgbClr val="515151"/>
    <a:srgbClr val="4D4D4D"/>
    <a:srgbClr val="1C1C1C"/>
    <a:srgbClr val="202020"/>
    <a:srgbClr val="323232"/>
    <a:srgbClr val="2D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8" autoAdjust="0"/>
  </p:normalViewPr>
  <p:slideViewPr>
    <p:cSldViewPr>
      <p:cViewPr>
        <p:scale>
          <a:sx n="70" d="100"/>
          <a:sy n="70" d="100"/>
        </p:scale>
        <p:origin x="-107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5520E-356A-4309-AB0C-E9CE38BD20A6}" type="datetimeFigureOut">
              <a:rPr lang="en-GB" smtClean="0"/>
              <a:t>19/03/2015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9ED41-BD4D-4781-9160-2DEEAA2B97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612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 variety and alternatives. Link to recent/prior</a:t>
            </a:r>
            <a:r>
              <a:rPr lang="en-GB" baseline="0" dirty="0" smtClean="0"/>
              <a:t> learning…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1828E-1E1F-4E6C-A1E9-C0C1D94518B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182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7AB0-CB0E-44CF-8FC3-B89138FE092B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149E-6E18-4812-AB7A-5FD442211B7D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CDBCE-C0FB-4E74-9AAA-007E86C93893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15A84-FD06-4B5E-BC0F-B976F0AE858C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27E7-7E5A-46C3-9F0F-2BFB9D7331D9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C045B-1779-4B72-9071-6E006E6C6EE3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39B-5F79-4708-A7BA-A3ADE7B5C11B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00B40-AC0B-4971-8DA7-B1AEDA6B66EC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2398B-34D3-4B44-9C2F-6FE2AFAEBBD1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62C0-BE01-45A4-AD17-B9B909B1E91C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BF1A2-2DE6-4C31-8A75-3085A5785E8C}" type="slidenum">
              <a:rPr lang="en-GB" altLang="en-US" smtClean="0"/>
              <a:pPr/>
              <a:t>‹#›</a:t>
            </a:fld>
            <a:endParaRPr lang="en-GB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5E65760-5BE6-43E9-AC9D-96FA7255B425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Praxis LT Light" panose="02000506050000020004" pitchFamily="2" charset="0"/>
              </a:rPr>
              <a:t>Problem-solving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Praxis LT Light" panose="02000506050000020004" pitchFamily="2" charset="0"/>
              </a:rPr>
              <a:t>Off on a tangent</a:t>
            </a:r>
            <a:endParaRPr lang="en-GB" sz="4000" dirty="0">
              <a:solidFill>
                <a:schemeClr val="accent1">
                  <a:lumMod val="20000"/>
                  <a:lumOff val="80000"/>
                </a:schemeClr>
              </a:solidFill>
              <a:latin typeface="Praxis LT Light" panose="02000506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9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runs 5km north </a:t>
            </a:r>
            <a:r>
              <a:rPr lang="en-GB" sz="28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back to the safety of his tent</a:t>
            </a:r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259723" y="4145947"/>
            <a:ext cx="1944125" cy="0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38506" y="415064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03848" y="2132856"/>
            <a:ext cx="0" cy="2017785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347864" y="2939752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08" y="1769062"/>
            <a:ext cx="462248" cy="33765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79812" y="160842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?!</a:t>
            </a:r>
            <a:endParaRPr lang="en-GB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runs 5km north </a:t>
            </a:r>
            <a:r>
              <a:rPr lang="en-GB" sz="28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back to the safety of his tent</a:t>
            </a:r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16040" y="4034681"/>
            <a:ext cx="1677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 </a:t>
            </a:r>
            <a:r>
              <a:rPr lang="en-GB" sz="24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East?</a:t>
            </a:r>
            <a:endParaRPr lang="en-GB" sz="2400" i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1398726" y="2061568"/>
            <a:ext cx="2037128" cy="833032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17290" y="206157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08" y="1769062"/>
            <a:ext cx="462248" cy="337658"/>
          </a:xfrm>
          <a:prstGeom prst="rect">
            <a:avLst/>
          </a:prstGeom>
        </p:spPr>
      </p:pic>
      <p:sp>
        <p:nvSpPr>
          <p:cNvPr id="6" name="Arc 5"/>
          <p:cNvSpPr/>
          <p:nvPr/>
        </p:nvSpPr>
        <p:spPr>
          <a:xfrm rot="5400000">
            <a:off x="-1198026" y="-840637"/>
            <a:ext cx="4915497" cy="5067059"/>
          </a:xfrm>
          <a:prstGeom prst="arc">
            <a:avLst>
              <a:gd name="adj1" fmla="val 18344138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Arrow Connector 20"/>
          <p:cNvCxnSpPr>
            <a:stCxn id="6" idx="0"/>
          </p:cNvCxnSpPr>
          <p:nvPr/>
        </p:nvCxnSpPr>
        <p:spPr>
          <a:xfrm flipV="1">
            <a:off x="3294623" y="2894601"/>
            <a:ext cx="141231" cy="262436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11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runs 5km north </a:t>
            </a:r>
            <a:r>
              <a:rPr lang="en-GB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back to the safety of his tent.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16040" y="4034681"/>
            <a:ext cx="1677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 East!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7290" y="206157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6" name="Arc 5"/>
          <p:cNvSpPr/>
          <p:nvPr/>
        </p:nvSpPr>
        <p:spPr>
          <a:xfrm rot="5400000">
            <a:off x="-1198026" y="-840637"/>
            <a:ext cx="4915497" cy="5067059"/>
          </a:xfrm>
          <a:prstGeom prst="arc">
            <a:avLst>
              <a:gd name="adj1" fmla="val 18344138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Arrow Connector 20"/>
          <p:cNvCxnSpPr>
            <a:stCxn id="6" idx="0"/>
          </p:cNvCxnSpPr>
          <p:nvPr/>
        </p:nvCxnSpPr>
        <p:spPr>
          <a:xfrm flipV="1">
            <a:off x="3294623" y="2894601"/>
            <a:ext cx="141231" cy="262436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885408" y="1528911"/>
            <a:ext cx="1018564" cy="532657"/>
            <a:chOff x="885408" y="1528911"/>
            <a:chExt cx="1018564" cy="532657"/>
          </a:xfrm>
        </p:grpSpPr>
        <p:sp>
          <p:nvSpPr>
            <p:cNvPr id="2" name="Rectangle 1"/>
            <p:cNvSpPr/>
            <p:nvPr/>
          </p:nvSpPr>
          <p:spPr>
            <a:xfrm>
              <a:off x="885408" y="1528911"/>
              <a:ext cx="1018564" cy="5326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901" y="1684614"/>
              <a:ext cx="231214" cy="168895"/>
            </a:xfrm>
            <a:prstGeom prst="rect">
              <a:avLst/>
            </a:prstGeom>
          </p:spPr>
        </p:pic>
        <p:pic>
          <p:nvPicPr>
            <p:cNvPr id="2050" name="Picture 2" descr="http://www.bntu.by/images/stories/Cooperation/f_norway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166" y="1559678"/>
              <a:ext cx="367489" cy="266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Straight Connector 17"/>
            <p:cNvCxnSpPr/>
            <p:nvPr/>
          </p:nvCxnSpPr>
          <p:spPr>
            <a:xfrm>
              <a:off x="1206166" y="1559678"/>
              <a:ext cx="0" cy="4212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H="1" flipV="1">
            <a:off x="1398726" y="2061568"/>
            <a:ext cx="2037128" cy="833032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29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runs 5km north </a:t>
            </a:r>
            <a:r>
              <a:rPr lang="en-GB" sz="2800" i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back to the safety of his tent.</a:t>
            </a:r>
          </a:p>
          <a:p>
            <a:pPr fontAlgn="auto"/>
            <a:r>
              <a:rPr lang="en-GB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16040" y="4034681"/>
            <a:ext cx="1677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 East!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7290" y="206157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6" name="Arc 5"/>
          <p:cNvSpPr/>
          <p:nvPr/>
        </p:nvSpPr>
        <p:spPr>
          <a:xfrm rot="5400000">
            <a:off x="-1198026" y="-840637"/>
            <a:ext cx="4915497" cy="5067059"/>
          </a:xfrm>
          <a:prstGeom prst="arc">
            <a:avLst>
              <a:gd name="adj1" fmla="val 18344138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Arrow Connector 20"/>
          <p:cNvCxnSpPr>
            <a:stCxn id="6" idx="0"/>
          </p:cNvCxnSpPr>
          <p:nvPr/>
        </p:nvCxnSpPr>
        <p:spPr>
          <a:xfrm flipV="1">
            <a:off x="3294623" y="2894601"/>
            <a:ext cx="141231" cy="262436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885408" y="1528911"/>
            <a:ext cx="1018564" cy="532657"/>
            <a:chOff x="885408" y="1528911"/>
            <a:chExt cx="1018564" cy="532657"/>
          </a:xfrm>
        </p:grpSpPr>
        <p:sp>
          <p:nvSpPr>
            <p:cNvPr id="2" name="Rectangle 1"/>
            <p:cNvSpPr/>
            <p:nvPr/>
          </p:nvSpPr>
          <p:spPr>
            <a:xfrm>
              <a:off x="885408" y="1528911"/>
              <a:ext cx="1018564" cy="5326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901" y="1684614"/>
              <a:ext cx="231214" cy="168895"/>
            </a:xfrm>
            <a:prstGeom prst="rect">
              <a:avLst/>
            </a:prstGeom>
          </p:spPr>
        </p:pic>
        <p:pic>
          <p:nvPicPr>
            <p:cNvPr id="2050" name="Picture 2" descr="http://www.bntu.by/images/stories/Cooperation/f_norway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166" y="1559678"/>
              <a:ext cx="367489" cy="266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Straight Connector 17"/>
            <p:cNvCxnSpPr/>
            <p:nvPr/>
          </p:nvCxnSpPr>
          <p:spPr>
            <a:xfrm>
              <a:off x="1206166" y="1559678"/>
              <a:ext cx="0" cy="4212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H="1" flipV="1">
            <a:off x="1398726" y="2061568"/>
            <a:ext cx="2037128" cy="833032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1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That’s right: purple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“</a:t>
            </a:r>
            <a:r>
              <a:rPr lang="en-GB" sz="3200" dirty="0">
                <a:latin typeface="Calibri" panose="020F0502020204030204" pitchFamily="34" charset="0"/>
              </a:rPr>
              <a:t>A polar bear is proving a big attraction at a zoo in Argentina - after turning purple. </a:t>
            </a:r>
            <a:r>
              <a:rPr lang="en-GB" sz="3200" i="1" dirty="0" err="1">
                <a:latin typeface="Calibri" panose="020F0502020204030204" pitchFamily="34" charset="0"/>
              </a:rPr>
              <a:t>Pelusa</a:t>
            </a:r>
            <a:r>
              <a:rPr lang="en-GB" sz="3200" dirty="0">
                <a:latin typeface="Calibri" panose="020F0502020204030204" pitchFamily="34" charset="0"/>
              </a:rPr>
              <a:t> has changed colour after being treated for a skin condition.</a:t>
            </a:r>
          </a:p>
          <a:p>
            <a:r>
              <a:rPr lang="en-GB" sz="3200" dirty="0">
                <a:latin typeface="Calibri" panose="020F0502020204030204" pitchFamily="34" charset="0"/>
              </a:rPr>
              <a:t>Keepers at Buenos Aires Zoo say the colour is due to the drugs she is being given</a:t>
            </a:r>
            <a:r>
              <a:rPr lang="en-GB" sz="3200" dirty="0" smtClean="0">
                <a:latin typeface="Calibri" panose="020F0502020204030204" pitchFamily="34" charset="0"/>
              </a:rPr>
              <a:t>.”</a:t>
            </a:r>
          </a:p>
          <a:p>
            <a:r>
              <a:rPr lang="en-GB" sz="3200" dirty="0" smtClean="0">
                <a:latin typeface="Calibri" panose="020F0502020204030204" pitchFamily="34" charset="0"/>
              </a:rPr>
              <a:t>Sky News, July 2003</a:t>
            </a:r>
            <a:endParaRPr lang="en-GB" sz="3200" dirty="0">
              <a:latin typeface="Calibri" panose="020F0502020204030204" pitchFamily="34" charset="0"/>
            </a:endParaRPr>
          </a:p>
          <a:p>
            <a:pPr fontAlgn="auto"/>
            <a:endParaRPr lang="en-GB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pic>
        <p:nvPicPr>
          <p:cNvPr id="7170" name="Picture 2" descr="http://jimmyakin.com/wp-content/uploads/24jun-purple-polar-be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83" y="1844824"/>
            <a:ext cx="46968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34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LO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Learning Objectives: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69336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Open your booklet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Let’s have a </a:t>
            </a:r>
            <a:r>
              <a:rPr lang="en-GB" sz="3200" i="1" dirty="0" smtClean="0">
                <a:latin typeface="Calibri" panose="020F0502020204030204" pitchFamily="34" charset="0"/>
              </a:rPr>
              <a:t>quick</a:t>
            </a:r>
            <a:r>
              <a:rPr lang="en-GB" sz="3200" dirty="0" smtClean="0">
                <a:latin typeface="Calibri" panose="020F0502020204030204" pitchFamily="34" charset="0"/>
              </a:rPr>
              <a:t> look at the learning objectives and some success criteria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sp>
        <p:nvSpPr>
          <p:cNvPr id="23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Share the LO and success criteria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20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M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Pólya’s Heuristics: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76605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Listed in the booklet are some really useful problem-solving strategies: ‘</a:t>
            </a:r>
            <a:r>
              <a:rPr lang="en-GB" sz="3200" i="1" dirty="0" smtClean="0">
                <a:latin typeface="Calibri" panose="020F0502020204030204" pitchFamily="34" charset="0"/>
              </a:rPr>
              <a:t>heuristics</a:t>
            </a:r>
            <a:r>
              <a:rPr lang="en-GB" sz="3200" dirty="0" smtClean="0">
                <a:latin typeface="Calibri" panose="020F0502020204030204" pitchFamily="34" charset="0"/>
              </a:rPr>
              <a:t>’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They help teachers give you hints to get you </a:t>
            </a:r>
            <a:r>
              <a:rPr lang="en-GB" sz="3200" i="1" dirty="0" smtClean="0">
                <a:latin typeface="Calibri" panose="020F0502020204030204" pitchFamily="34" charset="0"/>
              </a:rPr>
              <a:t>unstuck</a:t>
            </a:r>
            <a:r>
              <a:rPr lang="en-GB" sz="3200" dirty="0" smtClean="0">
                <a:latin typeface="Calibri" panose="020F0502020204030204" pitchFamily="34" charset="0"/>
              </a:rPr>
              <a:t> without telling you the answer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You should begin to ask them to yourself inside your own head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sp>
        <p:nvSpPr>
          <p:cNvPr id="23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recognise the idea of a ‘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heuristic</a:t>
            </a:r>
            <a:r>
              <a:rPr lang="en-GB" altLang="en-US" sz="2000" dirty="0" smtClean="0">
                <a:latin typeface="Calibri" panose="020F0502020204030204" pitchFamily="34" charset="0"/>
              </a:rPr>
              <a:t>’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69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M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err="1" smtClean="0">
                <a:latin typeface="Praxis LT Light" panose="02000506050000020004" pitchFamily="2" charset="0"/>
              </a:rPr>
              <a:t>Pólya</a:t>
            </a:r>
            <a:r>
              <a:rPr lang="en-GB" sz="3600" dirty="0" smtClean="0">
                <a:latin typeface="Praxis LT Light" panose="02000506050000020004" pitchFamily="2" charset="0"/>
              </a:rPr>
              <a:t> and Hungarian mathematics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23" name="Date Placeholder 2"/>
          <p:cNvSpPr txBox="1">
            <a:spLocks/>
          </p:cNvSpPr>
          <p:nvPr/>
        </p:nvSpPr>
        <p:spPr>
          <a:xfrm>
            <a:off x="473073" y="6381328"/>
            <a:ext cx="755540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SMSC: cultural differences in Hungarian mathematics education 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7" y="1772816"/>
            <a:ext cx="3073400" cy="4064000"/>
          </a:xfrm>
          <a:prstGeom prst="rect">
            <a:avLst/>
          </a:prstGeom>
        </p:spPr>
      </p:pic>
      <p:pic>
        <p:nvPicPr>
          <p:cNvPr id="1026" name="Picture 2" descr="http://web.atmos.ucla.edu/~brianpm/pics/erdos-photo-1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 r="3180" b="16425"/>
          <a:stretch/>
        </p:blipFill>
        <p:spPr bwMode="auto">
          <a:xfrm>
            <a:off x="4850713" y="1772817"/>
            <a:ext cx="307340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5967" y="5836817"/>
            <a:ext cx="307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>
                <a:latin typeface="Calibri" panose="020F0502020204030204" pitchFamily="34" charset="0"/>
              </a:rPr>
              <a:t>Georg </a:t>
            </a:r>
            <a:r>
              <a:rPr lang="en-GB" i="1" dirty="0" err="1" smtClean="0">
                <a:latin typeface="Calibri" panose="020F0502020204030204" pitchFamily="34" charset="0"/>
              </a:rPr>
              <a:t>Pólya</a:t>
            </a:r>
            <a:endParaRPr lang="en-GB" i="1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0713" y="5836817"/>
            <a:ext cx="307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>
                <a:latin typeface="Calibri" panose="020F0502020204030204" pitchFamily="34" charset="0"/>
              </a:rPr>
              <a:t>Paul </a:t>
            </a:r>
            <a:r>
              <a:rPr lang="en-GB" i="1" dirty="0" err="1" smtClean="0">
                <a:latin typeface="Calibri" panose="020F0502020204030204" pitchFamily="34" charset="0"/>
              </a:rPr>
              <a:t>Erdös</a:t>
            </a:r>
            <a:endParaRPr lang="en-GB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94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00" y="260560"/>
            <a:ext cx="7056979" cy="1152160"/>
          </a:xfrm>
        </p:spPr>
        <p:txBody>
          <a:bodyPr/>
          <a:lstStyle/>
          <a:p>
            <a:r>
              <a:rPr lang="en-GB" sz="3600" dirty="0" smtClean="0">
                <a:latin typeface="Praxis LT Light" panose="02000506050000020004" pitchFamily="2" charset="0"/>
              </a:rPr>
              <a:t>Mini-whiteboards at the ready…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5810" y="4725180"/>
            <a:ext cx="7768699" cy="181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14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a range of geometric rules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9" name="Oval 18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grpSp>
        <p:nvGrpSpPr>
          <p:cNvPr id="21" name="Group 228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22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24" name="Group 231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25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27" name="Group 234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28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30" name="Group 237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31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33" name="Group 240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34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36" name="Group 243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37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39" name="Group 246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40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42" name="Group 249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43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45" name="Group 252"/>
          <p:cNvGrpSpPr>
            <a:grpSpLocks/>
          </p:cNvGrpSpPr>
          <p:nvPr/>
        </p:nvGrpSpPr>
        <p:grpSpPr bwMode="auto">
          <a:xfrm>
            <a:off x="3600000" y="3060000"/>
            <a:ext cx="1800000" cy="1260000"/>
            <a:chOff x="4580" y="1636"/>
            <a:chExt cx="937" cy="1170"/>
          </a:xfrm>
        </p:grpSpPr>
        <p:sp>
          <p:nvSpPr>
            <p:cNvPr id="46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Text Box 254"/>
            <p:cNvSpPr txBox="1">
              <a:spLocks noChangeArrowheads="1"/>
            </p:cNvSpPr>
            <p:nvPr/>
          </p:nvSpPr>
          <p:spPr bwMode="auto">
            <a:xfrm>
              <a:off x="4781" y="1636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8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8" name="Group 255"/>
          <p:cNvGrpSpPr>
            <a:grpSpLocks noChangeAspect="1"/>
          </p:cNvGrpSpPr>
          <p:nvPr/>
        </p:nvGrpSpPr>
        <p:grpSpPr bwMode="auto">
          <a:xfrm>
            <a:off x="3960000" y="2916000"/>
            <a:ext cx="1000152" cy="1261059"/>
            <a:chOff x="4580" y="1878"/>
            <a:chExt cx="736" cy="928"/>
          </a:xfrm>
        </p:grpSpPr>
        <p:sp>
          <p:nvSpPr>
            <p:cNvPr id="49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0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8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1" name="Group 252"/>
          <p:cNvGrpSpPr>
            <a:grpSpLocks noChangeAspect="1"/>
          </p:cNvGrpSpPr>
          <p:nvPr/>
        </p:nvGrpSpPr>
        <p:grpSpPr bwMode="auto">
          <a:xfrm>
            <a:off x="1871360" y="3205708"/>
            <a:ext cx="5220920" cy="707967"/>
            <a:chOff x="4421" y="1489"/>
            <a:chExt cx="1312" cy="1317"/>
          </a:xfrm>
        </p:grpSpPr>
        <p:sp>
          <p:nvSpPr>
            <p:cNvPr id="52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8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8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Let’s go!</a:t>
              </a:r>
              <a:endParaRPr lang="en-GB" altLang="en-US" sz="8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929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000"/>
    </mc:Choice>
    <mc:Fallback xmlns="">
      <p:transition spd="slow" advClick="0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7733490" y="359715"/>
            <a:ext cx="1512693" cy="836295"/>
            <a:chOff x="4580" y="1489"/>
            <a:chExt cx="1153" cy="1317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997" y="1489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90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291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Pythagoras’ Theorem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24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99846" y="1389756"/>
            <a:ext cx="6933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Quote Pythagoras’ Theorem for this triangle:</a:t>
            </a:r>
          </a:p>
        </p:txBody>
      </p:sp>
      <p:grpSp>
        <p:nvGrpSpPr>
          <p:cNvPr id="228" name="Group 252"/>
          <p:cNvGrpSpPr>
            <a:grpSpLocks noChangeAspect="1"/>
          </p:cNvGrpSpPr>
          <p:nvPr/>
        </p:nvGrpSpPr>
        <p:grpSpPr bwMode="auto">
          <a:xfrm>
            <a:off x="5580111" y="260560"/>
            <a:ext cx="3809561" cy="707967"/>
            <a:chOff x="4421" y="1489"/>
            <a:chExt cx="1312" cy="1317"/>
          </a:xfrm>
        </p:grpSpPr>
        <p:sp>
          <p:nvSpPr>
            <p:cNvPr id="22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0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…and show me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232" name="Oval 23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47664" y="3356992"/>
            <a:ext cx="4032447" cy="2300684"/>
            <a:chOff x="1547664" y="3356992"/>
            <a:chExt cx="4032447" cy="2300684"/>
          </a:xfrm>
        </p:grpSpPr>
        <p:sp>
          <p:nvSpPr>
            <p:cNvPr id="2" name="Right Triangle 1"/>
            <p:cNvSpPr/>
            <p:nvPr/>
          </p:nvSpPr>
          <p:spPr>
            <a:xfrm>
              <a:off x="2555776" y="3356992"/>
              <a:ext cx="3024335" cy="158417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555776" y="4797152"/>
              <a:ext cx="144016" cy="14401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47664" y="3645024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GB" sz="4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455876" y="4826679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GB" sz="4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923928" y="3393522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GB" sz="4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66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0">
        <p:cut/>
      </p:transition>
    </mc:Choice>
    <mc:Fallback xmlns="">
      <p:transition advClick="0" advTm="20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Do Now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0699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He runs 5km north back to the safety of his tent.</a:t>
            </a:r>
          </a:p>
          <a:p>
            <a:pPr marL="0" indent="0">
              <a:buNone/>
            </a:pPr>
            <a:r>
              <a:rPr lang="en-GB" sz="28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Does anyone know what question I’m about to ask?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5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a standard problem-solving strategy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0" name="Oval 9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21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Flowchart: Alternate Process 4"/>
              <p:cNvSpPr/>
              <p:nvPr/>
            </p:nvSpPr>
            <p:spPr>
              <a:xfrm>
                <a:off x="1259632" y="2144450"/>
                <a:ext cx="5832648" cy="3960439"/>
              </a:xfrm>
              <a:prstGeom prst="flowChartAlternateProcess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6000" b="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6000" b="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Flowchart: Alternate Process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144450"/>
                <a:ext cx="5832648" cy="3960439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693364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</a:rPr>
              <a:t>Quote Pythagoras’ </a:t>
            </a:r>
            <a:r>
              <a:rPr lang="en-GB" sz="3200" dirty="0" smtClean="0">
                <a:latin typeface="Calibri" panose="020F0502020204030204" pitchFamily="34" charset="0"/>
              </a:rPr>
              <a:t>Theorem: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18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Pythagoras’ Theorem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46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7733490" y="359715"/>
            <a:ext cx="1512693" cy="836295"/>
            <a:chOff x="4580" y="1489"/>
            <a:chExt cx="1153" cy="1317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997" y="1489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4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99846" y="1389756"/>
            <a:ext cx="6933643" cy="1490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</a:rPr>
              <a:t>Solve for </a:t>
            </a:r>
            <a:r>
              <a:rPr lang="en-GB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x, </a:t>
            </a:r>
            <a:r>
              <a:rPr lang="en-GB" sz="3200" dirty="0" smtClean="0">
                <a:latin typeface="Calibri" panose="020F0502020204030204" pitchFamily="34" charset="0"/>
              </a:rPr>
              <a:t>leaving your answer in simplified surd form</a:t>
            </a:r>
            <a:endParaRPr lang="en-GB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8" name="Group 252"/>
          <p:cNvGrpSpPr>
            <a:grpSpLocks noChangeAspect="1"/>
          </p:cNvGrpSpPr>
          <p:nvPr/>
        </p:nvGrpSpPr>
        <p:grpSpPr bwMode="auto">
          <a:xfrm>
            <a:off x="5580111" y="260560"/>
            <a:ext cx="3809561" cy="707967"/>
            <a:chOff x="4421" y="1489"/>
            <a:chExt cx="1312" cy="1317"/>
          </a:xfrm>
        </p:grpSpPr>
        <p:sp>
          <p:nvSpPr>
            <p:cNvPr id="22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0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…and show me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232" name="Oval 23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05094" y="3284984"/>
            <a:ext cx="4248468" cy="2300684"/>
            <a:chOff x="1331643" y="3356992"/>
            <a:chExt cx="4248468" cy="2300684"/>
          </a:xfrm>
        </p:grpSpPr>
        <p:sp>
          <p:nvSpPr>
            <p:cNvPr id="43" name="Right Triangle 42"/>
            <p:cNvSpPr/>
            <p:nvPr/>
          </p:nvSpPr>
          <p:spPr>
            <a:xfrm>
              <a:off x="2555776" y="3356992"/>
              <a:ext cx="3024335" cy="158417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555776" y="4797152"/>
              <a:ext cx="144016" cy="14401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1643" y="3645024"/>
              <a:ext cx="1152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5cm</a:t>
              </a:r>
              <a:endParaRPr lang="en-GB" sz="4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455876" y="4826679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GB" sz="4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707907" y="3393522"/>
              <a:ext cx="13977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10cm</a:t>
              </a:r>
              <a:endParaRPr lang="en-GB" sz="4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Pythagoras’ Theorem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49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0">
        <p:cut/>
      </p:transition>
    </mc:Choice>
    <mc:Fallback xmlns="">
      <p:transition advClick="0" advTm="20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Flowchart: Alternate Process 4"/>
              <p:cNvSpPr/>
              <p:nvPr/>
            </p:nvSpPr>
            <p:spPr>
              <a:xfrm>
                <a:off x="1259632" y="2220753"/>
                <a:ext cx="5832648" cy="3960439"/>
              </a:xfrm>
              <a:prstGeom prst="flowChartAlternateProcess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600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6000" b="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6000" b="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GB" sz="6000" b="0" i="1" dirty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6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6000" i="1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i="1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6000" i="1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6000" i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6000" b="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75</m:t>
                      </m:r>
                    </m:oMath>
                  </m:oMathPara>
                </a14:m>
                <a:endParaRPr lang="en-GB" sz="6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GB" sz="6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6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GB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Flowchart: Alternate Process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220753"/>
                <a:ext cx="5832648" cy="3960439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693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Solve for </a:t>
            </a:r>
            <a:r>
              <a:rPr lang="en-GB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sz="3200" dirty="0" smtClean="0">
                <a:latin typeface="Calibri" panose="020F0502020204030204" pitchFamily="34" charset="0"/>
              </a:rPr>
              <a:t>.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198347" y="781290"/>
            <a:ext cx="2658126" cy="1442755"/>
            <a:chOff x="1331643" y="3356992"/>
            <a:chExt cx="4248468" cy="2305948"/>
          </a:xfrm>
        </p:grpSpPr>
        <p:sp>
          <p:nvSpPr>
            <p:cNvPr id="18" name="Right Triangle 17"/>
            <p:cNvSpPr/>
            <p:nvPr/>
          </p:nvSpPr>
          <p:spPr>
            <a:xfrm>
              <a:off x="2555776" y="3356992"/>
              <a:ext cx="3024335" cy="158417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555776" y="4797152"/>
              <a:ext cx="144016" cy="14401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31643" y="3645024"/>
              <a:ext cx="1152126" cy="7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5cm</a:t>
              </a:r>
              <a:endParaRPr lang="en-GB" sz="3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55875" y="4826680"/>
              <a:ext cx="936103" cy="836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07907" y="3393523"/>
              <a:ext cx="1397779" cy="639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10cm</a:t>
              </a:r>
              <a:endPara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Pythagoras’ Theorem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32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7733490" y="359715"/>
            <a:ext cx="1512693" cy="836295"/>
            <a:chOff x="4580" y="1489"/>
            <a:chExt cx="1153" cy="1317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997" y="1489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4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99846" y="1389756"/>
            <a:ext cx="7588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Find the area of this circle in exact form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grpSp>
        <p:nvGrpSpPr>
          <p:cNvPr id="228" name="Group 252"/>
          <p:cNvGrpSpPr>
            <a:grpSpLocks noChangeAspect="1"/>
          </p:cNvGrpSpPr>
          <p:nvPr/>
        </p:nvGrpSpPr>
        <p:grpSpPr bwMode="auto">
          <a:xfrm>
            <a:off x="5580111" y="260560"/>
            <a:ext cx="3809561" cy="707967"/>
            <a:chOff x="4421" y="1489"/>
            <a:chExt cx="1312" cy="1317"/>
          </a:xfrm>
        </p:grpSpPr>
        <p:sp>
          <p:nvSpPr>
            <p:cNvPr id="22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0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…and show me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232" name="Oval 23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691680" y="2357272"/>
            <a:ext cx="2592288" cy="2592288"/>
            <a:chOff x="1691680" y="2357272"/>
            <a:chExt cx="2592288" cy="2592288"/>
          </a:xfrm>
        </p:grpSpPr>
        <p:grpSp>
          <p:nvGrpSpPr>
            <p:cNvPr id="42" name="Group 41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Oval 44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46" name="Straight Arrow Connector 45"/>
            <p:cNvCxnSpPr/>
            <p:nvPr/>
          </p:nvCxnSpPr>
          <p:spPr>
            <a:xfrm>
              <a:off x="2987824" y="3653416"/>
              <a:ext cx="288032" cy="129614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2493392" y="4101433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5cm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</a:t>
            </a:r>
            <a:r>
              <a:rPr lang="en-GB" altLang="en-US" sz="2000" dirty="0" smtClean="0">
                <a:latin typeface="Calibri" panose="020F0502020204030204" pitchFamily="34" charset="0"/>
              </a:rPr>
              <a:t>area formulae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50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7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0">
        <p:cut/>
      </p:transition>
    </mc:Choice>
    <mc:Fallback xmlns="">
      <p:transition advClick="0" advTm="20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Flowchart: Alternate Process 4"/>
              <p:cNvSpPr/>
              <p:nvPr/>
            </p:nvSpPr>
            <p:spPr>
              <a:xfrm>
                <a:off x="1259632" y="2200121"/>
                <a:ext cx="5832648" cy="3960439"/>
              </a:xfrm>
              <a:prstGeom prst="flowChartAlternateProcess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155825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sz="6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6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sz="6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6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155825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=25</m:t>
                      </m:r>
                      <m:r>
                        <a:rPr lang="en-GB" sz="6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</m:oMath>
                  </m:oMathPara>
                </a14:m>
                <a:endParaRPr lang="en-GB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Flowchart: Alternate Process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200121"/>
                <a:ext cx="5832648" cy="3960439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7732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</a:rPr>
              <a:t>Find the area of this circle in exact form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691680" y="3038584"/>
            <a:ext cx="1910976" cy="1910976"/>
            <a:chOff x="1691680" y="2357272"/>
            <a:chExt cx="2592288" cy="2592288"/>
          </a:xfrm>
        </p:grpSpPr>
        <p:grpSp>
          <p:nvGrpSpPr>
            <p:cNvPr id="20" name="Group 19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21" name="Straight Arrow Connector 20"/>
            <p:cNvCxnSpPr/>
            <p:nvPr/>
          </p:nvCxnSpPr>
          <p:spPr>
            <a:xfrm>
              <a:off x="2987824" y="3653416"/>
              <a:ext cx="288032" cy="129614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375761" y="4126510"/>
              <a:ext cx="900095" cy="50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5cm</a:t>
              </a:r>
              <a:endParaRPr lang="en-GB" sz="14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</a:t>
            </a:r>
            <a:r>
              <a:rPr lang="en-GB" altLang="en-US" sz="2000" dirty="0" smtClean="0">
                <a:latin typeface="Calibri" panose="020F0502020204030204" pitchFamily="34" charset="0"/>
              </a:rPr>
              <a:t>area formulae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7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0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7733490" y="359715"/>
            <a:ext cx="1512693" cy="836295"/>
            <a:chOff x="4580" y="1489"/>
            <a:chExt cx="1153" cy="1317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997" y="1489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4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5" name="TextBox 224"/>
              <p:cNvSpPr txBox="1"/>
              <p:nvPr/>
            </p:nvSpPr>
            <p:spPr>
              <a:xfrm>
                <a:off x="799846" y="1389756"/>
                <a:ext cx="6933643" cy="1542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GB" sz="3200" dirty="0" smtClean="0">
                    <a:latin typeface="Calibri" panose="020F0502020204030204" pitchFamily="34" charset="0"/>
                  </a:rPr>
                  <a:t>A triangle has width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/>
                      </a:rPr>
                      <m:t>10</m:t>
                    </m:r>
                    <m:r>
                      <a:rPr lang="en-GB" sz="32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en-GB" sz="3200" dirty="0" smtClean="0">
                    <a:latin typeface="Calibri" panose="020F0502020204030204" pitchFamily="34" charset="0"/>
                  </a:rPr>
                  <a:t> and height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/>
                      </a:rPr>
                      <m:t>10</m:t>
                    </m:r>
                    <m:rad>
                      <m:radPr>
                        <m:degHide m:val="on"/>
                        <m:ctrlPr>
                          <a:rPr lang="en-GB" sz="32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GB" sz="3200" b="0" i="1" smtClean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GB" sz="32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en-GB" sz="3200" dirty="0" smtClean="0">
                    <a:latin typeface="Calibri" panose="020F0502020204030204" pitchFamily="34" charset="0"/>
                  </a:rPr>
                  <a:t>. Calculate its area.</a:t>
                </a:r>
                <a:endParaRPr lang="en-GB" sz="3200" dirty="0" smtClean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25" name="TextBox 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846" y="1389756"/>
                <a:ext cx="6933643" cy="1542282"/>
              </a:xfrm>
              <a:prstGeom prst="rect">
                <a:avLst/>
              </a:prstGeom>
              <a:blipFill rotWithShape="1">
                <a:blip r:embed="rId2"/>
                <a:stretch>
                  <a:fillRect l="-1933" r="-1054" b="-122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8" name="Group 252"/>
          <p:cNvGrpSpPr>
            <a:grpSpLocks noChangeAspect="1"/>
          </p:cNvGrpSpPr>
          <p:nvPr/>
        </p:nvGrpSpPr>
        <p:grpSpPr bwMode="auto">
          <a:xfrm>
            <a:off x="5580111" y="260560"/>
            <a:ext cx="3809561" cy="707967"/>
            <a:chOff x="4421" y="1489"/>
            <a:chExt cx="1312" cy="1317"/>
          </a:xfrm>
        </p:grpSpPr>
        <p:sp>
          <p:nvSpPr>
            <p:cNvPr id="22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0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…and show me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232" name="Oval 23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42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</a:t>
            </a:r>
            <a:r>
              <a:rPr lang="en-GB" altLang="en-US" sz="2000" dirty="0" smtClean="0">
                <a:latin typeface="Calibri" panose="020F0502020204030204" pitchFamily="34" charset="0"/>
              </a:rPr>
              <a:t>area formulae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4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1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0">
        <p:cut/>
      </p:transition>
    </mc:Choice>
    <mc:Fallback xmlns="">
      <p:transition advClick="0" advTm="20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Flowchart: Alternate Process 4"/>
              <p:cNvSpPr/>
              <p:nvPr/>
            </p:nvSpPr>
            <p:spPr>
              <a:xfrm>
                <a:off x="1331640" y="2132614"/>
                <a:ext cx="5832648" cy="3960439"/>
              </a:xfrm>
              <a:prstGeom prst="flowChartAlternateProcess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416175" algn="ctr"/>
                <a:endParaRPr lang="en-GB" sz="4800" b="0" i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mbria Math"/>
                  <a:cs typeface="Times New Roman" panose="02020603050405020304" pitchFamily="18" charset="0"/>
                </a:endParaRPr>
              </a:p>
              <a:p>
                <a:pPr marL="2416175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ox>
                        <m:boxPr>
                          <m:ctrlP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box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𝑏h</m:t>
                      </m:r>
                    </m:oMath>
                  </m:oMathPara>
                </a14:m>
                <a:endParaRPr lang="en-GB" sz="48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box>
                        <m:boxPr>
                          <m:ctrlP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4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box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×10×10</m:t>
                      </m:r>
                      <m:rad>
                        <m:radPr>
                          <m:degHide m:val="on"/>
                          <m:ctrlP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GB" sz="48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GB" sz="4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=50</m:t>
                      </m:r>
                      <m:rad>
                        <m:radPr>
                          <m:degHide m:val="on"/>
                          <m:ctrlP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4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GB" sz="48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:endParaRPr lang="en-GB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Flowchart: Alternate Process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132614"/>
                <a:ext cx="5832648" cy="3960439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799846" y="1389756"/>
                <a:ext cx="7732594" cy="714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GB" sz="2800" dirty="0" smtClean="0">
                    <a:latin typeface="Calibri" panose="020F0502020204030204" pitchFamily="34" charset="0"/>
                  </a:rPr>
                  <a:t>Triangle: width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</a:rPr>
                      <m:t>10</m:t>
                    </m:r>
                    <m:r>
                      <a:rPr lang="en-GB" sz="2800" i="1">
                        <a:latin typeface="Cambria Math"/>
                      </a:rPr>
                      <m:t>𝑐𝑚</m:t>
                    </m:r>
                  </m:oMath>
                </a14:m>
                <a:r>
                  <a:rPr lang="en-GB" sz="2800" dirty="0" smtClean="0">
                    <a:latin typeface="Calibri" panose="020F0502020204030204" pitchFamily="34" charset="0"/>
                  </a:rPr>
                  <a:t>,</a:t>
                </a:r>
                <a:r>
                  <a:rPr lang="en-GB" sz="2800" dirty="0">
                    <a:latin typeface="Calibri" panose="020F0502020204030204" pitchFamily="34" charset="0"/>
                  </a:rPr>
                  <a:t> </a:t>
                </a:r>
                <a:r>
                  <a:rPr lang="en-GB" sz="2800" dirty="0" smtClean="0">
                    <a:latin typeface="Calibri" panose="020F0502020204030204" pitchFamily="34" charset="0"/>
                  </a:rPr>
                  <a:t>height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/>
                      </a:rPr>
                      <m:t>10</m:t>
                    </m:r>
                    <m:rad>
                      <m:radPr>
                        <m:degHide m:val="on"/>
                        <m:ctrlPr>
                          <a:rPr lang="en-GB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GB" sz="2800" i="1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GB" sz="2800" i="1">
                        <a:latin typeface="Cambria Math"/>
                      </a:rPr>
                      <m:t>𝑐𝑚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. </a:t>
                </a:r>
                <a:r>
                  <a:rPr lang="en-GB" sz="2800" dirty="0" smtClean="0">
                    <a:latin typeface="Calibri" panose="020F0502020204030204" pitchFamily="34" charset="0"/>
                  </a:rPr>
                  <a:t>Find area</a:t>
                </a:r>
                <a:r>
                  <a:rPr lang="en-GB" sz="2800" dirty="0">
                    <a:latin typeface="Calibri" panose="020F050202020403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846" y="1389756"/>
                <a:ext cx="7732594" cy="714491"/>
              </a:xfrm>
              <a:prstGeom prst="rect">
                <a:avLst/>
              </a:prstGeom>
              <a:blipFill rotWithShape="1">
                <a:blip r:embed="rId4"/>
                <a:stretch>
                  <a:fillRect l="-1340" r="-709" b="-239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1198112" y="2337084"/>
            <a:ext cx="2658126" cy="1480988"/>
            <a:chOff x="1331643" y="3356992"/>
            <a:chExt cx="4248468" cy="2367056"/>
          </a:xfrm>
        </p:grpSpPr>
        <p:sp>
          <p:nvSpPr>
            <p:cNvPr id="18" name="Right Triangle 17"/>
            <p:cNvSpPr/>
            <p:nvPr/>
          </p:nvSpPr>
          <p:spPr>
            <a:xfrm>
              <a:off x="2555776" y="3356992"/>
              <a:ext cx="3024335" cy="158417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555776" y="4797152"/>
              <a:ext cx="144016" cy="14401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31643" y="3645024"/>
              <a:ext cx="1152126" cy="7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10</a:t>
              </a:r>
              <a:endParaRPr lang="en-GB" sz="24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23422" y="4986171"/>
              <a:ext cx="2082264" cy="7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10√3</a:t>
              </a:r>
              <a:endParaRPr lang="en-GB" sz="24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and apply </a:t>
            </a:r>
            <a:r>
              <a:rPr lang="en-GB" altLang="en-US" sz="2000" dirty="0" smtClean="0">
                <a:latin typeface="Calibri" panose="020F0502020204030204" pitchFamily="34" charset="0"/>
              </a:rPr>
              <a:t>area formulae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7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7733490" y="359715"/>
            <a:ext cx="1512693" cy="836295"/>
            <a:chOff x="4580" y="1489"/>
            <a:chExt cx="1153" cy="1317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997" y="1489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10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4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99846" y="1389756"/>
            <a:ext cx="6933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One condition of congruence for triangles is SAS. Name some others.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grpSp>
        <p:nvGrpSpPr>
          <p:cNvPr id="228" name="Group 252"/>
          <p:cNvGrpSpPr>
            <a:grpSpLocks noChangeAspect="1"/>
          </p:cNvGrpSpPr>
          <p:nvPr/>
        </p:nvGrpSpPr>
        <p:grpSpPr bwMode="auto">
          <a:xfrm>
            <a:off x="5580111" y="260560"/>
            <a:ext cx="3809561" cy="707967"/>
            <a:chOff x="4421" y="1489"/>
            <a:chExt cx="1312" cy="1317"/>
          </a:xfrm>
        </p:grpSpPr>
        <p:sp>
          <p:nvSpPr>
            <p:cNvPr id="22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0" name="Text Box 254"/>
            <p:cNvSpPr txBox="1">
              <a:spLocks noChangeArrowheads="1"/>
            </p:cNvSpPr>
            <p:nvPr/>
          </p:nvSpPr>
          <p:spPr bwMode="auto">
            <a:xfrm>
              <a:off x="4421" y="1489"/>
              <a:ext cx="1312" cy="1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…and show me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232" name="Oval 23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42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</a:t>
            </a:r>
            <a:r>
              <a:rPr lang="en-GB" altLang="en-US" sz="2000" dirty="0" smtClean="0">
                <a:latin typeface="Calibri" panose="020F0502020204030204" pitchFamily="34" charset="0"/>
              </a:rPr>
              <a:t>congruence conditions for triangles 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4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7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0">
        <p:cut/>
      </p:transition>
    </mc:Choice>
    <mc:Fallback xmlns="">
      <p:transition advClick="0" advTm="20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9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1259632" y="2144450"/>
            <a:ext cx="5832648" cy="3960439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SSS</a:t>
            </a:r>
          </a:p>
          <a:p>
            <a:pPr algn="ctr"/>
            <a:r>
              <a:rPr lang="en-GB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ASA</a:t>
            </a:r>
          </a:p>
          <a:p>
            <a:pPr algn="ctr"/>
            <a:r>
              <a:rPr lang="en-GB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SAS</a:t>
            </a:r>
          </a:p>
          <a:p>
            <a:pPr algn="ctr"/>
            <a:r>
              <a:rPr lang="en-GB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RHS</a:t>
            </a:r>
          </a:p>
          <a:p>
            <a:pPr algn="ctr"/>
            <a:r>
              <a:rPr lang="en-GB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SAA</a:t>
            </a:r>
            <a:endParaRPr lang="en-GB" sz="4800" dirty="0">
              <a:solidFill>
                <a:schemeClr val="tx1">
                  <a:lumMod val="85000"/>
                  <a:lumOff val="15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92157" y="133219"/>
            <a:ext cx="936104" cy="648072"/>
            <a:chOff x="-108520" y="620688"/>
            <a:chExt cx="936104" cy="648072"/>
          </a:xfrm>
        </p:grpSpPr>
        <p:sp>
          <p:nvSpPr>
            <p:cNvPr id="14" name="Oval 13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08520" y="68311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smtClean="0"/>
                <a:t>S</a:t>
              </a:r>
              <a:endParaRPr lang="en-GB" sz="36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971500" y="260560"/>
            <a:ext cx="7056979" cy="11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3600" dirty="0" smtClean="0">
                <a:latin typeface="Praxis LT Light" panose="02000506050000020004" pitchFamily="2" charset="0"/>
              </a:rPr>
              <a:t>On your mini-whiteboard:</a:t>
            </a:r>
            <a:endParaRPr lang="en-GB" sz="3600" dirty="0">
              <a:latin typeface="Praxis LT Light" panose="02000506050000020004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846" y="1389756"/>
            <a:ext cx="693364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alibri" panose="020F0502020204030204" pitchFamily="34" charset="0"/>
              </a:rPr>
              <a:t>Congruence conditions for triangles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sp>
        <p:nvSpPr>
          <p:cNvPr id="11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altLang="en-US" sz="2000" i="1" dirty="0" smtClean="0">
                <a:latin typeface="Calibri" panose="020F0502020204030204" pitchFamily="34" charset="0"/>
              </a:rPr>
              <a:t>Checking prior knowledge</a:t>
            </a:r>
          </a:p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recall </a:t>
            </a:r>
            <a:r>
              <a:rPr lang="en-GB" altLang="en-US" sz="2000" dirty="0" smtClean="0">
                <a:latin typeface="Calibri" panose="020F0502020204030204" pitchFamily="34" charset="0"/>
              </a:rPr>
              <a:t>congruence conditions for triangles 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sp>
        <p:nvSpPr>
          <p:cNvPr id="18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0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3745875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0" indent="0">
              <a:buNone/>
            </a:pPr>
            <a:r>
              <a:rPr lang="en-GB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0" indent="0">
              <a:buNone/>
            </a:pPr>
            <a:r>
              <a:rPr lang="en-GB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0" indent="0">
              <a:buNone/>
            </a:pPr>
            <a:r>
              <a:rPr lang="en-GB" sz="2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  <a:p>
            <a:pPr marL="0" indent="0">
              <a:buNone/>
            </a:pPr>
            <a:endParaRPr lang="en-GB" sz="2400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5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090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Do Now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37458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marL="0" indent="0">
              <a:buNone/>
            </a:pPr>
            <a:r>
              <a:rPr lang="en-GB" sz="2800" dirty="0" smtClean="0">
                <a:latin typeface="Calibri" panose="020F0502020204030204" pitchFamily="34" charset="0"/>
              </a:rPr>
              <a:t>He runs 5km north back to the safety of his tent.</a:t>
            </a:r>
          </a:p>
          <a:p>
            <a:pPr marL="0" indent="0">
              <a:buNone/>
            </a:pPr>
            <a:r>
              <a:rPr lang="en-GB" sz="2800" b="1" dirty="0" smtClean="0">
                <a:latin typeface="Calibri" panose="020F0502020204030204" pitchFamily="34" charset="0"/>
              </a:rPr>
              <a:t>What colour is the bear?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5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a standard problem-solving strategy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0" name="Oval 9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9916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3745875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latin typeface="Cambria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  <a:p>
            <a:pPr marL="0" indent="0">
              <a:buNone/>
            </a:pPr>
            <a:r>
              <a:rPr lang="en-GB" sz="2400" i="1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What question am I going to ask?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5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67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392488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latin typeface="Cambria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0" indent="0">
              <a:buNone/>
            </a:pPr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  <a:p>
            <a:pPr marL="0" indent="0">
              <a:buNone/>
            </a:pPr>
            <a:r>
              <a:rPr lang="en-GB" sz="2400" i="1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Draw a diagram.</a:t>
            </a:r>
          </a:p>
          <a:p>
            <a:pPr marL="0" indent="0">
              <a:buNone/>
            </a:pPr>
            <a:r>
              <a:rPr lang="en-GB" sz="2400" i="1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What else can you find?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5" name="Date Placeholder 2"/>
          <p:cNvSpPr txBox="1">
            <a:spLocks/>
          </p:cNvSpPr>
          <p:nvPr/>
        </p:nvSpPr>
        <p:spPr>
          <a:xfrm>
            <a:off x="473074" y="6381328"/>
            <a:ext cx="6259165" cy="4766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1705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31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2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3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34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5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6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37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38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9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40" name="Group 48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59441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2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446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47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8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49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0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1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52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3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4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55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6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7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458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9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0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61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2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3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64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5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6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467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8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9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470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71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2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73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74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5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76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77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8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79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9480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1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2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3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4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5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86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7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88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9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0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91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2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3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94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5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6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97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8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9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00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1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2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03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4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5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06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7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8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09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0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1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12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3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4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15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6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7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18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19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0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21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2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3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24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5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6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27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8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9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30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1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2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33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4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5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36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7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8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39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0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1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42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3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4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45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6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7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48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9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0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51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2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3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54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5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6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57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8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9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60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1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2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63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4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5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66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7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8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69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0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1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72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3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4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75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6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7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78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9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0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81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2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3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84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5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6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87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88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9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90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1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2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93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4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5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96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7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8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99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0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1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02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3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4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05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6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7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08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9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0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11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2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3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14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5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6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17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8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9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220" name="Title 1"/>
          <p:cNvSpPr txBox="1">
            <a:spLocks/>
          </p:cNvSpPr>
          <p:nvPr/>
        </p:nvSpPr>
        <p:spPr>
          <a:xfrm>
            <a:off x="990046" y="518810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1" name="Content Placeholder 2"/>
          <p:cNvSpPr txBox="1">
            <a:spLocks/>
          </p:cNvSpPr>
          <p:nvPr/>
        </p:nvSpPr>
        <p:spPr>
          <a:xfrm>
            <a:off x="1009443" y="1443285"/>
            <a:ext cx="7125112" cy="4578003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endParaRPr lang="en-GB" sz="2400" dirty="0" smtClean="0">
              <a:latin typeface="Cambria" panose="02040503050406030204" pitchFamily="18" charset="0"/>
              <a:ea typeface="Cambria Math" panose="02040503050406030204" pitchFamily="18" charset="0"/>
            </a:endParaRPr>
          </a:p>
          <a:p>
            <a:pPr fontAlgn="auto"/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fontAlgn="auto"/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fontAlgn="auto"/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to meet at X.</a:t>
            </a:r>
          </a:p>
          <a:p>
            <a:pPr fontAlgn="auto"/>
            <a:r>
              <a:rPr lang="en-GB" sz="2400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  <a:p>
            <a:pPr fontAlgn="auto"/>
            <a:r>
              <a:rPr lang="en-GB" sz="2400" i="1" dirty="0" smtClean="0">
                <a:solidFill>
                  <a:schemeClr val="accent4">
                    <a:lumMod val="75000"/>
                  </a:schemeClr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Draw a diagram in your booklet.</a:t>
            </a:r>
          </a:p>
        </p:txBody>
      </p:sp>
      <p:sp>
        <p:nvSpPr>
          <p:cNvPr id="222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223" name="Date Placeholder 2"/>
          <p:cNvSpPr txBox="1">
            <a:spLocks/>
          </p:cNvSpPr>
          <p:nvPr/>
        </p:nvSpPr>
        <p:spPr>
          <a:xfrm>
            <a:off x="473074" y="6021288"/>
            <a:ext cx="7302926" cy="836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>
                <a:latin typeface="Calibri" panose="020F0502020204030204" pitchFamily="34" charset="0"/>
              </a:rPr>
            </a:br>
            <a:r>
              <a:rPr lang="en-GB" altLang="en-US" sz="2000" i="1" dirty="0">
                <a:latin typeface="Calibri" panose="020F0502020204030204" pitchFamily="34" charset="0"/>
              </a:rPr>
              <a:t>do you fully understand the question? </a:t>
            </a:r>
            <a:r>
              <a:rPr lang="en-GB" altLang="en-US" sz="2000" dirty="0">
                <a:latin typeface="Calibri" panose="020F0502020204030204" pitchFamily="34" charset="0"/>
              </a:rPr>
              <a:t>and </a:t>
            </a:r>
            <a:r>
              <a:rPr lang="en-GB" altLang="en-US" sz="2000" i="1" dirty="0">
                <a:latin typeface="Calibri" panose="020F0502020204030204" pitchFamily="34" charset="0"/>
              </a:rPr>
              <a:t>draw a diagram.</a:t>
            </a:r>
          </a:p>
        </p:txBody>
      </p:sp>
      <p:grpSp>
        <p:nvGrpSpPr>
          <p:cNvPr id="224" name="Group 223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25" name="Oval 224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003417"/>
      </p:ext>
    </p:extLst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9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9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9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18835"/>
            <a:ext cx="7125113" cy="924475"/>
          </a:xfrm>
        </p:spPr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536504"/>
          </a:xfrm>
          <a:solidFill>
            <a:srgbClr val="FFFFCC"/>
          </a:solidFill>
        </p:spPr>
        <p:txBody>
          <a:bodyPr>
            <a:normAutofit fontScale="77500" lnSpcReduction="20000"/>
          </a:bodyPr>
          <a:lstStyle/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27747" y="328930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O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691680" y="2357272"/>
            <a:ext cx="2592288" cy="2592288"/>
            <a:chOff x="1952088" y="2312872"/>
            <a:chExt cx="2592288" cy="259228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203848" y="35730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3212232" y="35814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1952088" y="2312872"/>
              <a:ext cx="2592288" cy="2592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" name="Straight Arrow Connector 16"/>
          <p:cNvCxnSpPr/>
          <p:nvPr/>
        </p:nvCxnSpPr>
        <p:spPr>
          <a:xfrm>
            <a:off x="2987824" y="3653416"/>
            <a:ext cx="288032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93392" y="4101433"/>
            <a:ext cx="900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4cm</a:t>
            </a:r>
            <a:endParaRPr lang="en-GB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0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diagram.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4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18835"/>
            <a:ext cx="7125113" cy="924475"/>
          </a:xfrm>
        </p:spPr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536504"/>
          </a:xfrm>
          <a:solidFill>
            <a:srgbClr val="FFFFCC"/>
          </a:solidFill>
        </p:spPr>
        <p:txBody>
          <a:bodyPr>
            <a:normAutofit fontScale="77500" lnSpcReduction="20000"/>
          </a:bodyPr>
          <a:lstStyle/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27747" y="329770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O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691680" y="2357272"/>
            <a:ext cx="2592288" cy="2592288"/>
            <a:chOff x="1952088" y="2312872"/>
            <a:chExt cx="2592288" cy="259228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203848" y="35730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3212232" y="35814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1952088" y="2312872"/>
              <a:ext cx="2592288" cy="2592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5490738" y="31769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99122" y="31853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987824" y="3212976"/>
            <a:ext cx="2538914" cy="44044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21933" y="3297706"/>
            <a:ext cx="900095" cy="400110"/>
          </a:xfrm>
          <a:prstGeom prst="rect">
            <a:avLst/>
          </a:prstGeom>
          <a:solidFill>
            <a:srgbClr val="FFFFCC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8cm</a:t>
            </a:r>
            <a:endParaRPr lang="en-GB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9122" y="289759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X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3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diagram.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32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18835"/>
            <a:ext cx="7125113" cy="924475"/>
          </a:xfrm>
        </p:spPr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536504"/>
          </a:xfrm>
          <a:solidFill>
            <a:srgbClr val="FFFFCC"/>
          </a:solidFill>
        </p:spPr>
        <p:txBody>
          <a:bodyPr>
            <a:normAutofit fontScale="77500" lnSpcReduction="20000"/>
          </a:bodyPr>
          <a:lstStyle/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circle of radius 4cm is drawn from centre O.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A point X lies outside the circle such that OX = 8cm.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Tangents to the circle are drawn </a:t>
            </a:r>
            <a:r>
              <a:rPr lang="en-GB" sz="2400" dirty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to </a:t>
            </a:r>
            <a:r>
              <a:rPr lang="en-GB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meet at X.</a:t>
            </a:r>
          </a:p>
          <a:p>
            <a:pPr marL="5114925" indent="0">
              <a:buNone/>
            </a:pPr>
            <a:r>
              <a:rPr lang="en-GB" sz="2400" dirty="0" smtClean="0">
                <a:solidFill>
                  <a:srgbClr val="92D05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The points on the circumference where these tangents meet the circle are called P and Q.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27747" y="329770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O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691680" y="2357272"/>
            <a:ext cx="2592288" cy="2592288"/>
            <a:chOff x="1952088" y="2312872"/>
            <a:chExt cx="2592288" cy="259228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203848" y="35730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3212232" y="3581416"/>
              <a:ext cx="72000" cy="72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1952088" y="2312872"/>
              <a:ext cx="2592288" cy="2592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5490738" y="31769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99122" y="31853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99122" y="289759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X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 flipV="1">
            <a:off x="2267744" y="1988840"/>
            <a:ext cx="3258994" cy="12241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31840" y="3221376"/>
            <a:ext cx="2394898" cy="20078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979440" y="3221376"/>
            <a:ext cx="2547298" cy="432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diagram.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18835"/>
            <a:ext cx="7125113" cy="924475"/>
          </a:xfrm>
        </p:spPr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536504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47466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angles?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lengths?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areas?</a:t>
            </a:r>
          </a:p>
          <a:p>
            <a:pPr marL="4776788" indent="0">
              <a:buNone/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can you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prove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?</a:t>
            </a:r>
            <a:endParaRPr lang="en-GB" altLang="en-US" sz="2400" i="1" dirty="0">
              <a:latin typeface="Calibri" panose="020F0502020204030204" pitchFamily="34" charset="0"/>
            </a:endParaRPr>
          </a:p>
          <a:p>
            <a:pPr marL="5114925" indent="0">
              <a:buNone/>
            </a:pP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5490738" y="31769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99122" y="31853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2267744" y="1988840"/>
            <a:ext cx="3258994" cy="12241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31840" y="3221376"/>
            <a:ext cx="2394898" cy="20078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 noChangeAspect="1"/>
          </p:cNvCxnSpPr>
          <p:nvPr/>
        </p:nvCxnSpPr>
        <p:spPr>
          <a:xfrm>
            <a:off x="2987824" y="3653416"/>
            <a:ext cx="901947" cy="9997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2987824" y="2420888"/>
            <a:ext cx="450973" cy="12409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1691680" y="2040866"/>
            <a:ext cx="4295135" cy="2908694"/>
            <a:chOff x="1691680" y="2040866"/>
            <a:chExt cx="4295135" cy="2908694"/>
          </a:xfrm>
        </p:grpSpPr>
        <p:grpSp>
          <p:nvGrpSpPr>
            <p:cNvPr id="15" name="Group 14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527747" y="2040866"/>
              <a:ext cx="3459068" cy="2908694"/>
              <a:chOff x="2527747" y="2040866"/>
              <a:chExt cx="3459068" cy="2908694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527747" y="329770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O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499122" y="289759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X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238310" y="204086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P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726003" y="4549450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Q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33" name="Straight Connector 32"/>
            <p:cNvCxnSpPr/>
            <p:nvPr/>
          </p:nvCxnSpPr>
          <p:spPr>
            <a:xfrm flipV="1">
              <a:off x="2979440" y="3221376"/>
              <a:ext cx="2547298" cy="432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671688" y="3476251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8cm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590912" y="2641242"/>
            <a:ext cx="900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4cm</a:t>
            </a:r>
            <a:endParaRPr lang="en-GB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6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 smtClean="0">
                <a:latin typeface="Calibri" panose="020F0502020204030204" pitchFamily="34" charset="0"/>
              </a:rPr>
              <a:t>do you fully understand the question?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diagram.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66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18835"/>
            <a:ext cx="7125113" cy="924475"/>
          </a:xfrm>
        </p:spPr>
        <p:txBody>
          <a:bodyPr/>
          <a:lstStyle/>
          <a:p>
            <a:r>
              <a:rPr lang="en-GB" sz="4000" dirty="0" smtClean="0">
                <a:latin typeface="Praxis LT Light" panose="02000506050000020004" pitchFamily="2" charset="0"/>
              </a:rPr>
              <a:t>Going off at a tangent</a:t>
            </a:r>
            <a:endParaRPr lang="en-GB" sz="4000" dirty="0">
              <a:latin typeface="Praxis LT Light" panose="0200050605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556793"/>
            <a:ext cx="7125112" cy="4536504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4746625" indent="0">
              <a:buNone/>
            </a:pP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angles?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lengths?</a:t>
            </a:r>
          </a:p>
          <a:p>
            <a:pPr marL="5119688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areas?</a:t>
            </a:r>
          </a:p>
          <a:p>
            <a:pPr marL="4776788" indent="0">
              <a:buNone/>
            </a:pPr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indent="0">
              <a:buNone/>
            </a:pPr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7" name="Oval 6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27747" y="329770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O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490738" y="31769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99122" y="3185376"/>
            <a:ext cx="72000" cy="72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99122" y="289759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X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8310" y="2040866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P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26003" y="4549450"/>
            <a:ext cx="487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Q</a:t>
            </a:r>
            <a:endParaRPr lang="en-GB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2979440" y="3221376"/>
            <a:ext cx="2547298" cy="432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691680" y="1988840"/>
            <a:ext cx="3835058" cy="3240360"/>
            <a:chOff x="1691680" y="1988840"/>
            <a:chExt cx="3835058" cy="3240360"/>
          </a:xfrm>
        </p:grpSpPr>
        <p:grpSp>
          <p:nvGrpSpPr>
            <p:cNvPr id="15" name="Group 14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 flipH="1" flipV="1">
              <a:off x="2267744" y="1988840"/>
              <a:ext cx="3258994" cy="1224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131840" y="3221376"/>
              <a:ext cx="2394898" cy="20078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cxnSpLocks noChangeAspect="1"/>
            </p:cNvCxnSpPr>
            <p:nvPr/>
          </p:nvCxnSpPr>
          <p:spPr>
            <a:xfrm>
              <a:off x="2987824" y="3653416"/>
              <a:ext cx="901947" cy="9997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2987824" y="2420888"/>
              <a:ext cx="450973" cy="12409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671688" y="3476251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8cm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90912" y="2641242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4cm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>
                <a:latin typeface="Calibri" panose="020F0502020204030204" pitchFamily="34" charset="0"/>
              </a:rPr>
              <a:t>WALT solve geometrical problems by applying the heuristics: </a:t>
            </a:r>
            <a:r>
              <a:rPr lang="en-GB" altLang="en-US" sz="2000" i="1" dirty="0">
                <a:latin typeface="Calibri" panose="020F0502020204030204" pitchFamily="34" charset="0"/>
              </a:rPr>
              <a:t>what can you find? </a:t>
            </a:r>
            <a:r>
              <a:rPr lang="en-GB" altLang="en-US" sz="2000" dirty="0">
                <a:latin typeface="Calibri" panose="020F0502020204030204" pitchFamily="34" charset="0"/>
              </a:rPr>
              <a:t>and</a:t>
            </a:r>
            <a:r>
              <a:rPr lang="en-GB" altLang="en-US" sz="2000" i="1" dirty="0">
                <a:latin typeface="Calibri" panose="020F0502020204030204" pitchFamily="34" charset="0"/>
              </a:rPr>
              <a:t> is this like one you’ve seen before?</a:t>
            </a:r>
          </a:p>
        </p:txBody>
      </p:sp>
    </p:spTree>
    <p:extLst>
      <p:ext uri="{BB962C8B-B14F-4D97-AF65-F5344CB8AC3E}">
        <p14:creationId xmlns:p14="http://schemas.microsoft.com/office/powerpoint/2010/main" val="15679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35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3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3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338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39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40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341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34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4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350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5351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52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353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5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5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356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57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58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359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362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63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64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365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6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6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368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69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70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371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7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7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374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75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76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377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37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7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380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5381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82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383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538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8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386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87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88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389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39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9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392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93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94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395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9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39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398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399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00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401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0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0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404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05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06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407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0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0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410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11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12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413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1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1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416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17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18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419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422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423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24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425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2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2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428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29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30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431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3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3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434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35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36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437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3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3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440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41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42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443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4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4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446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47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48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449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5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5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452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53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54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455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5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5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458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59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60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461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6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6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464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65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66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467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6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6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470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71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72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473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7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7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476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77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78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479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482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83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84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485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48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8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488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489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90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491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9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9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494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95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96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497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49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49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500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01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02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503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0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0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506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07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08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509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1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1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512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13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14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515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1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1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518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19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20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521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2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2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5524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25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26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5527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2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2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5530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31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32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5533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3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3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5536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37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38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5539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5542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43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44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5545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4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4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5548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5549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50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5551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555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555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55559" name="AutoShape 263"/>
          <p:cNvSpPr>
            <a:spLocks noChangeAspect="1" noChangeArrowheads="1"/>
          </p:cNvSpPr>
          <p:nvPr/>
        </p:nvSpPr>
        <p:spPr bwMode="auto">
          <a:xfrm rot="16200000">
            <a:off x="-81596" y="4531359"/>
            <a:ext cx="1260475" cy="15113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4000">
              <a:latin typeface="Calibri" panose="020F0502020204030204" pitchFamily="34" charset="0"/>
            </a:endParaRPr>
          </a:p>
        </p:txBody>
      </p:sp>
      <p:grpSp>
        <p:nvGrpSpPr>
          <p:cNvPr id="292" name="Group 87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293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294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21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2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6625" fontAlgn="auto"/>
            <a:r>
              <a:rPr lang="en-GB" sz="240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angles?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lengths?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areas?</a:t>
            </a:r>
          </a:p>
          <a:p>
            <a:pPr marL="4776788" fontAlgn="auto"/>
            <a:r>
              <a:rPr lang="en-GB" altLang="en-US" sz="2400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fontAlgn="auto"/>
            <a:r>
              <a:rPr lang="en-GB" altLang="en-US" sz="2400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2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24" name="Group 223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25" name="Oval 224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1691680" y="1988840"/>
            <a:ext cx="3835058" cy="3240360"/>
            <a:chOff x="1691680" y="1988840"/>
            <a:chExt cx="3835058" cy="3240360"/>
          </a:xfrm>
        </p:grpSpPr>
        <p:grpSp>
          <p:nvGrpSpPr>
            <p:cNvPr id="228" name="Group 227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236" name="Straight Connector 235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Oval 237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229" name="Straight Connector 228"/>
            <p:cNvCxnSpPr/>
            <p:nvPr/>
          </p:nvCxnSpPr>
          <p:spPr>
            <a:xfrm flipH="1" flipV="1">
              <a:off x="2267744" y="1988840"/>
              <a:ext cx="3258994" cy="1224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flipH="1">
              <a:off x="3131840" y="3221376"/>
              <a:ext cx="2394898" cy="20078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/>
            <p:cNvCxnSpPr>
              <a:cxnSpLocks noChangeAspect="1"/>
            </p:cNvCxnSpPr>
            <p:nvPr/>
          </p:nvCxnSpPr>
          <p:spPr>
            <a:xfrm>
              <a:off x="2987824" y="3653416"/>
              <a:ext cx="901947" cy="9997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/>
            <p:cNvCxnSpPr/>
            <p:nvPr/>
          </p:nvCxnSpPr>
          <p:spPr>
            <a:xfrm flipV="1">
              <a:off x="2987824" y="2420888"/>
              <a:ext cx="450973" cy="12409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TextBox 233"/>
            <p:cNvSpPr txBox="1"/>
            <p:nvPr/>
          </p:nvSpPr>
          <p:spPr>
            <a:xfrm>
              <a:off x="3671688" y="3476251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8cm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35" name="TextBox 234"/>
            <p:cNvSpPr txBox="1"/>
            <p:nvPr/>
          </p:nvSpPr>
          <p:spPr>
            <a:xfrm>
              <a:off x="2590912" y="2641242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4cm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9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>
                <a:latin typeface="Calibri" panose="020F0502020204030204" pitchFamily="34" charset="0"/>
              </a:rPr>
              <a:t>WALT solve geometrical problems by applying the heuristics: </a:t>
            </a:r>
            <a:r>
              <a:rPr lang="en-GB" altLang="en-US" sz="2000" i="1" dirty="0">
                <a:latin typeface="Calibri" panose="020F0502020204030204" pitchFamily="34" charset="0"/>
              </a:rPr>
              <a:t>what can you find? </a:t>
            </a:r>
            <a:r>
              <a:rPr lang="en-GB" altLang="en-US" sz="2000" dirty="0">
                <a:latin typeface="Calibri" panose="020F0502020204030204" pitchFamily="34" charset="0"/>
              </a:rPr>
              <a:t>and</a:t>
            </a:r>
            <a:r>
              <a:rPr lang="en-GB" altLang="en-US" sz="2000" i="1" dirty="0">
                <a:latin typeface="Calibri" panose="020F0502020204030204" pitchFamily="34" charset="0"/>
              </a:rPr>
              <a:t> is this like one you’ve seen before?</a:t>
            </a:r>
          </a:p>
        </p:txBody>
      </p:sp>
      <p:cxnSp>
        <p:nvCxnSpPr>
          <p:cNvPr id="240" name="Straight Connector 239"/>
          <p:cNvCxnSpPr/>
          <p:nvPr/>
        </p:nvCxnSpPr>
        <p:spPr>
          <a:xfrm flipV="1">
            <a:off x="2979440" y="3221376"/>
            <a:ext cx="2547298" cy="432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Group 240"/>
          <p:cNvGrpSpPr/>
          <p:nvPr/>
        </p:nvGrpSpPr>
        <p:grpSpPr>
          <a:xfrm>
            <a:off x="2527747" y="2040866"/>
            <a:ext cx="3459068" cy="2908694"/>
            <a:chOff x="2527747" y="2040866"/>
            <a:chExt cx="3459068" cy="2908694"/>
          </a:xfrm>
        </p:grpSpPr>
        <p:sp>
          <p:nvSpPr>
            <p:cNvPr id="242" name="TextBox 241"/>
            <p:cNvSpPr txBox="1"/>
            <p:nvPr/>
          </p:nvSpPr>
          <p:spPr>
            <a:xfrm>
              <a:off x="2527747" y="329770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O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5499122" y="289759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X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3238310" y="204086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P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5" name="TextBox 244"/>
            <p:cNvSpPr txBox="1"/>
            <p:nvPr/>
          </p:nvSpPr>
          <p:spPr>
            <a:xfrm>
              <a:off x="3726003" y="4549450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Q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292211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5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5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5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5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5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5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5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5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5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5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5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5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5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5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5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5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5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5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5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5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5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5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5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5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5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5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5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5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5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5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5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5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5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5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5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5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5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5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5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5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5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5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5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5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5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5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5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5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5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5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5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5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5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5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5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5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5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5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5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5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5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5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5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5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5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5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5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59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6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6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362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63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64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365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36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6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56373" name="Text Box 53"/>
          <p:cNvSpPr txBox="1">
            <a:spLocks noChangeArrowheads="1"/>
          </p:cNvSpPr>
          <p:nvPr/>
        </p:nvSpPr>
        <p:spPr bwMode="auto">
          <a:xfrm>
            <a:off x="703263" y="2982913"/>
            <a:ext cx="467360" cy="58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endParaRPr lang="en-GB" altLang="en-US" sz="4000" dirty="0">
              <a:latin typeface="Calibri" panose="020F0502020204030204" pitchFamily="34" charset="0"/>
            </a:endParaRPr>
          </a:p>
        </p:txBody>
      </p:sp>
      <p:grpSp>
        <p:nvGrpSpPr>
          <p:cNvPr id="56374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6375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76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377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7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7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380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81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82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383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386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87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88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389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9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9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392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93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94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395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9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39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398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399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00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401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40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0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404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6405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06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407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640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0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410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1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1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413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41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1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416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1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1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419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2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2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422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2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2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425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2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2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428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2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3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431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3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3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434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3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3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437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3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3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440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4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4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443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446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44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4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449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5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5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452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5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5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455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5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5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458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5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6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461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6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6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464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6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6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467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6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6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470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7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7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473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7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7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476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7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7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479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8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8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482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8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8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485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8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8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488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8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9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491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9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9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494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9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9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497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49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49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500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0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0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503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506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0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0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509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51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1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512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51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1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515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1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1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518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1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2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521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2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2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524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2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2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527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2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2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530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3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3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533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3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3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536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3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3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539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4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4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542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4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4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545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4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4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6548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4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5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6551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5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5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6554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5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5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6557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5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5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6560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6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6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6563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6566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6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6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6569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7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7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6572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657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7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6575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657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657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289" name="Group 87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292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293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22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6625" fontAlgn="auto"/>
            <a:r>
              <a:rPr lang="en-GB" sz="240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angles?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lengths?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smtClean="0">
                <a:latin typeface="Calibri" panose="020F0502020204030204" pitchFamily="34" charset="0"/>
              </a:rPr>
              <a:t>areas?</a:t>
            </a:r>
          </a:p>
          <a:p>
            <a:pPr marL="4776788" fontAlgn="auto"/>
            <a:r>
              <a:rPr lang="en-GB" altLang="en-US" sz="2400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fontAlgn="auto"/>
            <a:r>
              <a:rPr lang="en-GB" altLang="en-US" sz="2400" i="1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25" name="Group 224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26" name="Oval 225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1691680" y="1988840"/>
            <a:ext cx="3835058" cy="3240360"/>
            <a:chOff x="1691680" y="1988840"/>
            <a:chExt cx="3835058" cy="3240360"/>
          </a:xfrm>
        </p:grpSpPr>
        <p:grpSp>
          <p:nvGrpSpPr>
            <p:cNvPr id="229" name="Group 228"/>
            <p:cNvGrpSpPr/>
            <p:nvPr/>
          </p:nvGrpSpPr>
          <p:grpSpPr>
            <a:xfrm>
              <a:off x="1691680" y="2357272"/>
              <a:ext cx="2592288" cy="2592288"/>
              <a:chOff x="1952088" y="2312872"/>
              <a:chExt cx="2592288" cy="2592288"/>
            </a:xfrm>
          </p:grpSpPr>
          <p:cxnSp>
            <p:nvCxnSpPr>
              <p:cNvPr id="237" name="Straight Connector 236"/>
              <p:cNvCxnSpPr/>
              <p:nvPr/>
            </p:nvCxnSpPr>
            <p:spPr>
              <a:xfrm>
                <a:off x="3203848" y="35730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/>
              <p:cNvCxnSpPr/>
              <p:nvPr/>
            </p:nvCxnSpPr>
            <p:spPr>
              <a:xfrm flipV="1">
                <a:off x="3212232" y="3581416"/>
                <a:ext cx="72000" cy="72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9" name="Oval 238"/>
              <p:cNvSpPr/>
              <p:nvPr/>
            </p:nvSpPr>
            <p:spPr>
              <a:xfrm>
                <a:off x="1952088" y="2312872"/>
                <a:ext cx="2592288" cy="2592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230" name="Straight Connector 229"/>
            <p:cNvCxnSpPr/>
            <p:nvPr/>
          </p:nvCxnSpPr>
          <p:spPr>
            <a:xfrm flipH="1" flipV="1">
              <a:off x="2267744" y="1988840"/>
              <a:ext cx="3258994" cy="1224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/>
            <p:cNvCxnSpPr/>
            <p:nvPr/>
          </p:nvCxnSpPr>
          <p:spPr>
            <a:xfrm flipH="1">
              <a:off x="3131840" y="3221376"/>
              <a:ext cx="2394898" cy="20078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/>
            <p:cNvCxnSpPr>
              <a:cxnSpLocks noChangeAspect="1"/>
            </p:cNvCxnSpPr>
            <p:nvPr/>
          </p:nvCxnSpPr>
          <p:spPr>
            <a:xfrm>
              <a:off x="2987824" y="3653416"/>
              <a:ext cx="901947" cy="9997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/>
            <p:cNvCxnSpPr/>
            <p:nvPr/>
          </p:nvCxnSpPr>
          <p:spPr>
            <a:xfrm flipV="1">
              <a:off x="2987824" y="2420888"/>
              <a:ext cx="450973" cy="12409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TextBox 234"/>
            <p:cNvSpPr txBox="1"/>
            <p:nvPr/>
          </p:nvSpPr>
          <p:spPr>
            <a:xfrm>
              <a:off x="3671688" y="3476251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8cm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36" name="TextBox 235"/>
            <p:cNvSpPr txBox="1"/>
            <p:nvPr/>
          </p:nvSpPr>
          <p:spPr>
            <a:xfrm>
              <a:off x="2590912" y="2641242"/>
              <a:ext cx="900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4cm</a:t>
              </a:r>
              <a:endParaRPr lang="en-GB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0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>
                <a:latin typeface="Calibri" panose="020F0502020204030204" pitchFamily="34" charset="0"/>
              </a:rPr>
              <a:t>WALT solve geometrical problems by applying the </a:t>
            </a:r>
            <a:r>
              <a:rPr lang="en-GB" altLang="en-US" sz="2000" dirty="0" smtClean="0">
                <a:latin typeface="Calibri" panose="020F0502020204030204" pitchFamily="34" charset="0"/>
              </a:rPr>
              <a:t>heuristics: </a:t>
            </a:r>
            <a:r>
              <a:rPr lang="en-GB" altLang="en-US" sz="2000" i="1" dirty="0">
                <a:latin typeface="Calibri" panose="020F0502020204030204" pitchFamily="34" charset="0"/>
              </a:rPr>
              <a:t>what can you find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? </a:t>
            </a:r>
            <a:r>
              <a:rPr lang="en-GB" altLang="en-US" sz="2000" dirty="0" smtClean="0">
                <a:latin typeface="Calibri" panose="020F0502020204030204" pitchFamily="34" charset="0"/>
              </a:rPr>
              <a:t>and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 is this like one you’ve seen before?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cxnSp>
        <p:nvCxnSpPr>
          <p:cNvPr id="241" name="Straight Connector 240"/>
          <p:cNvCxnSpPr/>
          <p:nvPr/>
        </p:nvCxnSpPr>
        <p:spPr>
          <a:xfrm flipV="1">
            <a:off x="2979440" y="3221376"/>
            <a:ext cx="2547298" cy="432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2" name="Group 241"/>
          <p:cNvGrpSpPr/>
          <p:nvPr/>
        </p:nvGrpSpPr>
        <p:grpSpPr>
          <a:xfrm>
            <a:off x="2527747" y="2040866"/>
            <a:ext cx="3459068" cy="2908694"/>
            <a:chOff x="2527747" y="2040866"/>
            <a:chExt cx="3459068" cy="2908694"/>
          </a:xfrm>
        </p:grpSpPr>
        <p:sp>
          <p:nvSpPr>
            <p:cNvPr id="243" name="TextBox 242"/>
            <p:cNvSpPr txBox="1"/>
            <p:nvPr/>
          </p:nvSpPr>
          <p:spPr>
            <a:xfrm>
              <a:off x="2527747" y="329770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O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5499122" y="289759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X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5" name="TextBox 244"/>
            <p:cNvSpPr txBox="1"/>
            <p:nvPr/>
          </p:nvSpPr>
          <p:spPr>
            <a:xfrm>
              <a:off x="3238310" y="204086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P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3726003" y="4549450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Q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67893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6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6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6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6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6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6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6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6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6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6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6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6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6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6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6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6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6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6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6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6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6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6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6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6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6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6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6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6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6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6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6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6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6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6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6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6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6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6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6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6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6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6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6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6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6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6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6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6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6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6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6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6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6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6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6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6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6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6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6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6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6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6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6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6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6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6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6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07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08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09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10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11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12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413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14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15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22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8423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24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25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26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27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428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29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0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431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2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3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434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5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6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37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8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9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40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1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2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43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4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5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46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7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8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49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50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51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52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8453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54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58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59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0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61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62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3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64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65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6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467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68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9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470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1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2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473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4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5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476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7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8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79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0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1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82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3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4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85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6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7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88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9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0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91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92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3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94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95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6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97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98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9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00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1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2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03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4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5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06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7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8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09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0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1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12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3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4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15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6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7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18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9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0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21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2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3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24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5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6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27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8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9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30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1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2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33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4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5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36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7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8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39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0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1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42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3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4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45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6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7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48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9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0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51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52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3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54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55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6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57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558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9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60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561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2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63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64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5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66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67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8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69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0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1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72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3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4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75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6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7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78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9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0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81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2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3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84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5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6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87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8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9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90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1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2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93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4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5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96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7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8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99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0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1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602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3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4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605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6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7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608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9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0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611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2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3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614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5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6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617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8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9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620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21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22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623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624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25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58631" name="AutoShape 263"/>
          <p:cNvSpPr>
            <a:spLocks noChangeArrowheads="1"/>
          </p:cNvSpPr>
          <p:nvPr/>
        </p:nvSpPr>
        <p:spPr bwMode="auto">
          <a:xfrm rot="16200000">
            <a:off x="-913606" y="3472656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Calibri" panose="020F0502020204030204" pitchFamily="34" charset="0"/>
            </a:endParaRPr>
          </a:p>
        </p:txBody>
      </p:sp>
      <p:sp>
        <p:nvSpPr>
          <p:cNvPr id="290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95" name="Group 87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296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297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98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299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300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221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Do Now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2" name="Content Placeholder 2"/>
          <p:cNvSpPr txBox="1">
            <a:spLocks/>
          </p:cNvSpPr>
          <p:nvPr/>
        </p:nvSpPr>
        <p:spPr>
          <a:xfrm>
            <a:off x="1009443" y="1807361"/>
            <a:ext cx="7125112" cy="374587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latin typeface="Calibri" panose="020F0502020204030204" pitchFamily="34" charset="0"/>
              </a:rPr>
              <a:t>What colour is the bear?</a:t>
            </a:r>
          </a:p>
        </p:txBody>
      </p:sp>
      <p:sp>
        <p:nvSpPr>
          <p:cNvPr id="223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a standard problem-solving strategy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224" name="Group 223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225" name="Oval 224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35459998"/>
      </p:ext>
    </p:extLst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8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8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8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8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8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8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8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8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8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8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8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8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8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8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8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8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8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8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8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8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8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8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8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8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8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8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8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8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8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8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8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8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8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8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8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8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8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8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8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8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8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8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8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8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8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8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8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8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8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8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8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8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8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8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8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8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8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8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8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8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8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8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8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8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83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384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385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386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387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388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389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390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391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398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7399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00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401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02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03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404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05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06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407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08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09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410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11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12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413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14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15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416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17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18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419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20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21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422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23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24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425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426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27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428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7429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30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431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7432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33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434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35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36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437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438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39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440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41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42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443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44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45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446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47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48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449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50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51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452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53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54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455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56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57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458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59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60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461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62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63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464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65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66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467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68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69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470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471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72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473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74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75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476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77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78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479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80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81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482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83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84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485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86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87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488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89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90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491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92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93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494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95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96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497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498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499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500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01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02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503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04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05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506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07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08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509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10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11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512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13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14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515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16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17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518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19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20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521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22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23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524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25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26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527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28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29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530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31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32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533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534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35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536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537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38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539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40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41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542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43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44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545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46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47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548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49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50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551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52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53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554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55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56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557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58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59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560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61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62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563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64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65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566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67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68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569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70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71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7572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73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74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7575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76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77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7578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79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80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7581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82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83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7584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85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86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7587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88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89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7590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91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92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7593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94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95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7596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7597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598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7599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7600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601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57607" name="AutoShape 263"/>
          <p:cNvSpPr>
            <a:spLocks noChangeArrowheads="1"/>
          </p:cNvSpPr>
          <p:nvPr/>
        </p:nvSpPr>
        <p:spPr bwMode="auto">
          <a:xfrm rot="16200000">
            <a:off x="-913606" y="3472656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4000">
              <a:latin typeface="Calibri" panose="020F0502020204030204" pitchFamily="34" charset="0"/>
            </a:endParaRPr>
          </a:p>
        </p:txBody>
      </p:sp>
      <p:grpSp>
        <p:nvGrpSpPr>
          <p:cNvPr id="57395" name="Group 51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57396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7397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22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662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angles?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lengths?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areas?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2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25" name="Group 224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26" name="Oval 225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240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 smtClean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add an auxiliary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what can you find?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691680" y="1988840"/>
            <a:ext cx="3835058" cy="3240360"/>
            <a:chOff x="1691680" y="1988840"/>
            <a:chExt cx="3835058" cy="3240360"/>
          </a:xfrm>
        </p:grpSpPr>
        <p:grpSp>
          <p:nvGrpSpPr>
            <p:cNvPr id="228" name="Group 227"/>
            <p:cNvGrpSpPr/>
            <p:nvPr/>
          </p:nvGrpSpPr>
          <p:grpSpPr>
            <a:xfrm>
              <a:off x="1691680" y="1988840"/>
              <a:ext cx="3835058" cy="3240360"/>
              <a:chOff x="1691680" y="1988840"/>
              <a:chExt cx="3835058" cy="3240360"/>
            </a:xfrm>
          </p:grpSpPr>
          <p:grpSp>
            <p:nvGrpSpPr>
              <p:cNvPr id="229" name="Group 228"/>
              <p:cNvGrpSpPr/>
              <p:nvPr/>
            </p:nvGrpSpPr>
            <p:grpSpPr>
              <a:xfrm>
                <a:off x="1691680" y="2357272"/>
                <a:ext cx="2592288" cy="2592288"/>
                <a:chOff x="1952088" y="2312872"/>
                <a:chExt cx="2592288" cy="2592288"/>
              </a:xfrm>
            </p:grpSpPr>
            <p:cxnSp>
              <p:nvCxnSpPr>
                <p:cNvPr id="237" name="Straight Connector 236"/>
                <p:cNvCxnSpPr/>
                <p:nvPr/>
              </p:nvCxnSpPr>
              <p:spPr>
                <a:xfrm>
                  <a:off x="3203848" y="3573016"/>
                  <a:ext cx="72000" cy="72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Straight Connector 237"/>
                <p:cNvCxnSpPr/>
                <p:nvPr/>
              </p:nvCxnSpPr>
              <p:spPr>
                <a:xfrm flipV="1">
                  <a:off x="3212232" y="3581416"/>
                  <a:ext cx="72000" cy="72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9" name="Oval 238"/>
                <p:cNvSpPr/>
                <p:nvPr/>
              </p:nvSpPr>
              <p:spPr>
                <a:xfrm>
                  <a:off x="1952088" y="2312872"/>
                  <a:ext cx="2592288" cy="259228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230" name="Straight Connector 229"/>
              <p:cNvCxnSpPr/>
              <p:nvPr/>
            </p:nvCxnSpPr>
            <p:spPr>
              <a:xfrm flipH="1" flipV="1">
                <a:off x="2267744" y="1988840"/>
                <a:ext cx="3258994" cy="122413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/>
              <p:cNvCxnSpPr/>
              <p:nvPr/>
            </p:nvCxnSpPr>
            <p:spPr>
              <a:xfrm flipH="1">
                <a:off x="3131840" y="3221376"/>
                <a:ext cx="2394898" cy="200782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/>
              <p:cNvCxnSpPr>
                <a:cxnSpLocks noChangeAspect="1"/>
              </p:cNvCxnSpPr>
              <p:nvPr/>
            </p:nvCxnSpPr>
            <p:spPr>
              <a:xfrm>
                <a:off x="2987824" y="3653416"/>
                <a:ext cx="901947" cy="99972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 flipV="1">
                <a:off x="2987824" y="2420888"/>
                <a:ext cx="450973" cy="12409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TextBox 234"/>
              <p:cNvSpPr txBox="1"/>
              <p:nvPr/>
            </p:nvSpPr>
            <p:spPr>
              <a:xfrm>
                <a:off x="3671688" y="3476251"/>
                <a:ext cx="9000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8cm</a:t>
                </a:r>
                <a:endParaRPr lang="en-GB" sz="16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" name="TextBox 235"/>
              <p:cNvSpPr txBox="1"/>
              <p:nvPr/>
            </p:nvSpPr>
            <p:spPr>
              <a:xfrm>
                <a:off x="2590912" y="2641242"/>
                <a:ext cx="9000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4cm</a:t>
                </a:r>
                <a:endParaRPr lang="en-GB" sz="16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41" name="Straight Connector 240"/>
            <p:cNvCxnSpPr/>
            <p:nvPr/>
          </p:nvCxnSpPr>
          <p:spPr>
            <a:xfrm flipV="1">
              <a:off x="2979440" y="3221376"/>
              <a:ext cx="2547298" cy="432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ounded Rectangular Callout 2"/>
          <p:cNvSpPr/>
          <p:nvPr/>
        </p:nvSpPr>
        <p:spPr>
          <a:xfrm>
            <a:off x="2943440" y="5219516"/>
            <a:ext cx="5813966" cy="999720"/>
          </a:xfrm>
          <a:prstGeom prst="wedgeRoundRectCallout">
            <a:avLst>
              <a:gd name="adj1" fmla="val -32950"/>
              <a:gd name="adj2" fmla="val -1149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Running out of angles, lengths or areas to find? </a:t>
            </a:r>
          </a:p>
          <a:p>
            <a:pPr algn="ctr"/>
            <a:r>
              <a:rPr lang="en-GB" dirty="0" smtClean="0">
                <a:solidFill>
                  <a:schemeClr val="accent4">
                    <a:lumMod val="75000"/>
                  </a:schemeClr>
                </a:solidFill>
              </a:rPr>
              <a:t>Add an auxiliary</a:t>
            </a:r>
            <a:r>
              <a:rPr lang="en-GB" dirty="0" smtClean="0"/>
              <a:t>: an extra </a:t>
            </a:r>
            <a:r>
              <a:rPr lang="en-GB" i="1" dirty="0" smtClean="0"/>
              <a:t>point</a:t>
            </a:r>
            <a:r>
              <a:rPr lang="en-GB" dirty="0" smtClean="0"/>
              <a:t>, </a:t>
            </a:r>
            <a:r>
              <a:rPr lang="en-GB" i="1" dirty="0" smtClean="0"/>
              <a:t>line</a:t>
            </a:r>
            <a:r>
              <a:rPr lang="en-GB" dirty="0" smtClean="0"/>
              <a:t> or </a:t>
            </a:r>
            <a:r>
              <a:rPr lang="en-GB" i="1" dirty="0" smtClean="0"/>
              <a:t>variable</a:t>
            </a:r>
            <a:r>
              <a:rPr lang="en-GB" dirty="0" smtClean="0"/>
              <a:t> that helps.</a:t>
            </a:r>
            <a:endParaRPr lang="en-GB" dirty="0"/>
          </a:p>
        </p:txBody>
      </p:sp>
      <p:grpSp>
        <p:nvGrpSpPr>
          <p:cNvPr id="247" name="Group 246"/>
          <p:cNvGrpSpPr/>
          <p:nvPr/>
        </p:nvGrpSpPr>
        <p:grpSpPr>
          <a:xfrm>
            <a:off x="2527747" y="2040866"/>
            <a:ext cx="3459068" cy="2908694"/>
            <a:chOff x="2527747" y="2040866"/>
            <a:chExt cx="3459068" cy="2908694"/>
          </a:xfrm>
        </p:grpSpPr>
        <p:sp>
          <p:nvSpPr>
            <p:cNvPr id="248" name="TextBox 247"/>
            <p:cNvSpPr txBox="1"/>
            <p:nvPr/>
          </p:nvSpPr>
          <p:spPr>
            <a:xfrm>
              <a:off x="2527747" y="329770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O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5499122" y="289759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X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3238310" y="2040866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P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3726003" y="4549450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Q</a:t>
              </a:r>
              <a:endParaRPr lang="en-GB" sz="12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438798" y="2420888"/>
            <a:ext cx="1301984" cy="2149040"/>
            <a:chOff x="3438798" y="2420888"/>
            <a:chExt cx="1301984" cy="2149040"/>
          </a:xfrm>
        </p:grpSpPr>
        <p:cxnSp>
          <p:nvCxnSpPr>
            <p:cNvPr id="5" name="Straight Connector 4"/>
            <p:cNvCxnSpPr>
              <a:stCxn id="239" idx="5"/>
            </p:cNvCxnSpPr>
            <p:nvPr/>
          </p:nvCxnSpPr>
          <p:spPr>
            <a:xfrm flipH="1" flipV="1">
              <a:off x="3438798" y="2420888"/>
              <a:ext cx="465538" cy="2149040"/>
            </a:xfrm>
            <a:prstGeom prst="line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TextBox 251"/>
            <p:cNvSpPr txBox="1"/>
            <p:nvPr/>
          </p:nvSpPr>
          <p:spPr>
            <a:xfrm>
              <a:off x="3605309" y="3097651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  <a:cs typeface="Times New Roman" panose="02020603050405020304" pitchFamily="18" charset="0"/>
                </a:rPr>
                <a:t>Z</a:t>
              </a:r>
              <a:endParaRPr lang="en-GB" sz="12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4253089" y="3041352"/>
              <a:ext cx="48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  <a:cs typeface="Times New Roman" panose="02020603050405020304" pitchFamily="18" charset="0"/>
                </a:rPr>
                <a:t>Y</a:t>
              </a:r>
              <a:endParaRPr lang="en-GB" sz="12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022055"/>
      </p:ext>
    </p:extLst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7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7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7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7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7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7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7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7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7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7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7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7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7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7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7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7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7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7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7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7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7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7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7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7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7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7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7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7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7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7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7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7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7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7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7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7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7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7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7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7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7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7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7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7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7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7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7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7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7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7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7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7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7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7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7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7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7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7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7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7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7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7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7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7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7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7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7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7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7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07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08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09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10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11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12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413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14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15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22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8423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24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25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26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27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428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29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0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431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2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3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434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5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6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37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38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39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40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1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2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43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4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5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46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47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48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49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50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51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52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8453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54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58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59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0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61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62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3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64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65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6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467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68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69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470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1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2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473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4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5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476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77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78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479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0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1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482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3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4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85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6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87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488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89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0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491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92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3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494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495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6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497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498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499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00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1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2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03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4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5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06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07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08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09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0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1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12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3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4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15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6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17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18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19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0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21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2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3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24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5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6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27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28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29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30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1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2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33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4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5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36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37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38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39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0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1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42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3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4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45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6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47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48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49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0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51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52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3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54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55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6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57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558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59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60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561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2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63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64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5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66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67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68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69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0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1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572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3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4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575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6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77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578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79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0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581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2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3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584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5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6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587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88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89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590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1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2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593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4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5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8596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597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598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8599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0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1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8602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3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4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8605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6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07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8608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09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0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8611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2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3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8614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5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6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8617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18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19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8620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8621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22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8623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8624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58625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58631" name="AutoShape 263"/>
          <p:cNvSpPr>
            <a:spLocks noChangeArrowheads="1"/>
          </p:cNvSpPr>
          <p:nvPr/>
        </p:nvSpPr>
        <p:spPr bwMode="auto">
          <a:xfrm rot="16200000">
            <a:off x="-913606" y="3472656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latin typeface="Calibri" panose="020F0502020204030204" pitchFamily="34" charset="0"/>
            </a:endParaRPr>
          </a:p>
        </p:txBody>
      </p:sp>
      <p:grpSp>
        <p:nvGrpSpPr>
          <p:cNvPr id="295" name="Group 87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296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297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98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299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latin typeface="Calibri" panose="020F0502020204030204" pitchFamily="34" charset="0"/>
              </a:endParaRPr>
            </a:p>
          </p:txBody>
        </p:sp>
        <p:sp>
          <p:nvSpPr>
            <p:cNvPr id="300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221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2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662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angles?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lengths?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areas?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2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24" name="Group 223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25" name="Oval 224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227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>
                <a:latin typeface="Calibri" panose="020F0502020204030204" pitchFamily="34" charset="0"/>
              </a:rPr>
              <a:t>add an auxiliary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what can you find?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691680" y="1988840"/>
            <a:ext cx="4295135" cy="3240360"/>
            <a:chOff x="1691680" y="1988840"/>
            <a:chExt cx="4295135" cy="3240360"/>
          </a:xfrm>
        </p:grpSpPr>
        <p:grpSp>
          <p:nvGrpSpPr>
            <p:cNvPr id="228" name="Group 227"/>
            <p:cNvGrpSpPr/>
            <p:nvPr/>
          </p:nvGrpSpPr>
          <p:grpSpPr>
            <a:xfrm>
              <a:off x="1691680" y="1988840"/>
              <a:ext cx="3835058" cy="3240360"/>
              <a:chOff x="1691680" y="1988840"/>
              <a:chExt cx="3835058" cy="3240360"/>
            </a:xfrm>
          </p:grpSpPr>
          <p:grpSp>
            <p:nvGrpSpPr>
              <p:cNvPr id="229" name="Group 228"/>
              <p:cNvGrpSpPr/>
              <p:nvPr/>
            </p:nvGrpSpPr>
            <p:grpSpPr>
              <a:xfrm>
                <a:off x="1691680" y="1988840"/>
                <a:ext cx="3835058" cy="3240360"/>
                <a:chOff x="1691680" y="1988840"/>
                <a:chExt cx="3835058" cy="3240360"/>
              </a:xfrm>
            </p:grpSpPr>
            <p:grpSp>
              <p:nvGrpSpPr>
                <p:cNvPr id="231" name="Group 230"/>
                <p:cNvGrpSpPr/>
                <p:nvPr/>
              </p:nvGrpSpPr>
              <p:grpSpPr>
                <a:xfrm>
                  <a:off x="1691680" y="2357272"/>
                  <a:ext cx="2592288" cy="2592288"/>
                  <a:chOff x="1952088" y="2312872"/>
                  <a:chExt cx="2592288" cy="2592288"/>
                </a:xfrm>
              </p:grpSpPr>
              <p:cxnSp>
                <p:nvCxnSpPr>
                  <p:cNvPr id="239" name="Straight Connector 238"/>
                  <p:cNvCxnSpPr/>
                  <p:nvPr/>
                </p:nvCxnSpPr>
                <p:spPr>
                  <a:xfrm>
                    <a:off x="3203848" y="3573016"/>
                    <a:ext cx="72000" cy="7200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/>
                  <p:cNvCxnSpPr/>
                  <p:nvPr/>
                </p:nvCxnSpPr>
                <p:spPr>
                  <a:xfrm flipV="1">
                    <a:off x="3212232" y="3581416"/>
                    <a:ext cx="72000" cy="7200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1" name="Oval 240"/>
                  <p:cNvSpPr/>
                  <p:nvPr/>
                </p:nvSpPr>
                <p:spPr>
                  <a:xfrm>
                    <a:off x="1952088" y="2312872"/>
                    <a:ext cx="2592288" cy="2592288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cxnSp>
              <p:nvCxnSpPr>
                <p:cNvPr id="232" name="Straight Connector 231"/>
                <p:cNvCxnSpPr/>
                <p:nvPr/>
              </p:nvCxnSpPr>
              <p:spPr>
                <a:xfrm flipH="1" flipV="1">
                  <a:off x="2267744" y="1988840"/>
                  <a:ext cx="3258994" cy="122413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232"/>
                <p:cNvCxnSpPr/>
                <p:nvPr/>
              </p:nvCxnSpPr>
              <p:spPr>
                <a:xfrm flipH="1">
                  <a:off x="3131840" y="3221376"/>
                  <a:ext cx="2394898" cy="200782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/>
                <p:cNvCxnSpPr>
                  <a:cxnSpLocks noChangeAspect="1"/>
                </p:cNvCxnSpPr>
                <p:nvPr/>
              </p:nvCxnSpPr>
              <p:spPr>
                <a:xfrm>
                  <a:off x="2987824" y="3653416"/>
                  <a:ext cx="901947" cy="99972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/>
                <p:cNvCxnSpPr/>
                <p:nvPr/>
              </p:nvCxnSpPr>
              <p:spPr>
                <a:xfrm flipV="1">
                  <a:off x="2987824" y="2420888"/>
                  <a:ext cx="450973" cy="124092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7" name="TextBox 236"/>
                <p:cNvSpPr txBox="1"/>
                <p:nvPr/>
              </p:nvSpPr>
              <p:spPr>
                <a:xfrm>
                  <a:off x="3970008" y="3476251"/>
                  <a:ext cx="90009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 smtClean="0">
                      <a:latin typeface="Comic Sans MS" panose="030F0702030302020204" pitchFamily="66" charset="0"/>
                      <a:cs typeface="Times New Roman" panose="02020603050405020304" pitchFamily="18" charset="0"/>
                    </a:rPr>
                    <a:t>8cm</a:t>
                  </a:r>
                  <a:endParaRPr lang="en-GB" sz="1600" dirty="0">
                    <a:latin typeface="Comic Sans MS" panose="030F0702030302020204" pitchFamily="66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8" name="TextBox 237"/>
                <p:cNvSpPr txBox="1"/>
                <p:nvPr/>
              </p:nvSpPr>
              <p:spPr>
                <a:xfrm>
                  <a:off x="2590912" y="2641242"/>
                  <a:ext cx="90009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 smtClean="0">
                      <a:latin typeface="Comic Sans MS" panose="030F0702030302020204" pitchFamily="66" charset="0"/>
                      <a:cs typeface="Times New Roman" panose="02020603050405020304" pitchFamily="18" charset="0"/>
                    </a:rPr>
                    <a:t>4cm</a:t>
                  </a:r>
                  <a:endParaRPr lang="en-GB" sz="1600" dirty="0">
                    <a:latin typeface="Comic Sans MS" panose="030F0702030302020204" pitchFamily="66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30" name="Straight Connector 229"/>
              <p:cNvCxnSpPr/>
              <p:nvPr/>
            </p:nvCxnSpPr>
            <p:spPr>
              <a:xfrm flipV="1">
                <a:off x="2979440" y="3221376"/>
                <a:ext cx="2547298" cy="432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 241"/>
            <p:cNvGrpSpPr/>
            <p:nvPr/>
          </p:nvGrpSpPr>
          <p:grpSpPr>
            <a:xfrm>
              <a:off x="2527747" y="2040866"/>
              <a:ext cx="3459068" cy="2908694"/>
              <a:chOff x="2527747" y="2040866"/>
              <a:chExt cx="3459068" cy="2908694"/>
            </a:xfrm>
          </p:grpSpPr>
          <p:sp>
            <p:nvSpPr>
              <p:cNvPr id="243" name="TextBox 242"/>
              <p:cNvSpPr txBox="1"/>
              <p:nvPr/>
            </p:nvSpPr>
            <p:spPr>
              <a:xfrm>
                <a:off x="2527747" y="329770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O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4" name="TextBox 243"/>
              <p:cNvSpPr txBox="1"/>
              <p:nvPr/>
            </p:nvSpPr>
            <p:spPr>
              <a:xfrm>
                <a:off x="5499122" y="289759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X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" name="TextBox 244"/>
              <p:cNvSpPr txBox="1"/>
              <p:nvPr/>
            </p:nvSpPr>
            <p:spPr>
              <a:xfrm>
                <a:off x="3238310" y="204086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P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TextBox 245"/>
              <p:cNvSpPr txBox="1"/>
              <p:nvPr/>
            </p:nvSpPr>
            <p:spPr>
              <a:xfrm>
                <a:off x="3726003" y="4549450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Q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7" name="Group 246"/>
            <p:cNvGrpSpPr/>
            <p:nvPr/>
          </p:nvGrpSpPr>
          <p:grpSpPr>
            <a:xfrm>
              <a:off x="3438798" y="2420888"/>
              <a:ext cx="1301984" cy="2149040"/>
              <a:chOff x="3438798" y="2420888"/>
              <a:chExt cx="1301984" cy="2149040"/>
            </a:xfrm>
          </p:grpSpPr>
          <p:cxnSp>
            <p:nvCxnSpPr>
              <p:cNvPr id="248" name="Straight Connector 247"/>
              <p:cNvCxnSpPr/>
              <p:nvPr/>
            </p:nvCxnSpPr>
            <p:spPr>
              <a:xfrm flipH="1" flipV="1">
                <a:off x="3438798" y="2420888"/>
                <a:ext cx="465538" cy="2149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TextBox 248"/>
              <p:cNvSpPr txBox="1"/>
              <p:nvPr/>
            </p:nvSpPr>
            <p:spPr>
              <a:xfrm>
                <a:off x="3605309" y="3097651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Z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0" name="TextBox 249"/>
              <p:cNvSpPr txBox="1"/>
              <p:nvPr/>
            </p:nvSpPr>
            <p:spPr>
              <a:xfrm>
                <a:off x="4253089" y="3041352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Y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4940325"/>
      </p:ext>
    </p:extLst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8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8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8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8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8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8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8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8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8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8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8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8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8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8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8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8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8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8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8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8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8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8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8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8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8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8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8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8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8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8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8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8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8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8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8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8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8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8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8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8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8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8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8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8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8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8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8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8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8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8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8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8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8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8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8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8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8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8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8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8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8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8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8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8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8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31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2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3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34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5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6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37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38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9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40" name="Group 48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59441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2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446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47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8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49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0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1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52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3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4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55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6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7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458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9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0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61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2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3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64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5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6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467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8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9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470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71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2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73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74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5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76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77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8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79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9480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1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2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3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4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5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86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7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88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9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0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91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2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3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94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5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6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97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8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9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00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1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2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03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4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5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06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7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8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09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0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1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12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3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4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15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6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7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18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19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0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21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2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3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24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5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6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27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8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9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30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1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2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33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4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5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36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7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8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39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0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1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42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3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4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45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6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7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48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9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0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51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2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3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54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5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6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57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8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9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60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1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2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63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4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5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66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7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8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69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0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1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72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3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4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75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6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7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78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9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0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81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2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3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84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5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6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87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88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9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90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1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2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93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4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5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96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7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8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99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0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1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02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3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4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05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6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7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08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9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0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11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2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3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14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5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6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17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8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9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251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52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662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What </a:t>
            </a:r>
            <a:r>
              <a:rPr lang="en-GB" sz="2400" b="1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can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 you find?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angles?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lengths?</a:t>
            </a:r>
          </a:p>
          <a:p>
            <a:pPr marL="5119688" fontAlgn="auto">
              <a:buFont typeface="Wingdings" panose="05000000000000000000" pitchFamily="2" charset="2"/>
              <a:buChar char=""/>
            </a:pPr>
            <a:r>
              <a:rPr lang="en-GB" altLang="en-US" sz="2400" i="1" dirty="0" smtClean="0">
                <a:latin typeface="Calibri" panose="020F0502020204030204" pitchFamily="34" charset="0"/>
              </a:rPr>
              <a:t>areas?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5 minutes</a:t>
            </a:r>
          </a:p>
          <a:p>
            <a:pPr marL="4776788" fontAlgn="auto"/>
            <a:r>
              <a:rPr lang="en-GB" altLang="en-US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aim for at least  six of each</a:t>
            </a:r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253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254" name="Group 253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255" name="Oval 254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257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>
                <a:latin typeface="Calibri" panose="020F0502020204030204" pitchFamily="34" charset="0"/>
              </a:rPr>
              <a:t>add an auxiliary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what can you find?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1691680" y="1988840"/>
            <a:ext cx="4295135" cy="3240360"/>
            <a:chOff x="1691680" y="1988840"/>
            <a:chExt cx="4295135" cy="3240360"/>
          </a:xfrm>
        </p:grpSpPr>
        <p:grpSp>
          <p:nvGrpSpPr>
            <p:cNvPr id="259" name="Group 258"/>
            <p:cNvGrpSpPr/>
            <p:nvPr/>
          </p:nvGrpSpPr>
          <p:grpSpPr>
            <a:xfrm>
              <a:off x="1691680" y="1988840"/>
              <a:ext cx="3835058" cy="3240360"/>
              <a:chOff x="1691680" y="1988840"/>
              <a:chExt cx="3835058" cy="3240360"/>
            </a:xfrm>
          </p:grpSpPr>
          <p:grpSp>
            <p:nvGrpSpPr>
              <p:cNvPr id="269" name="Group 268"/>
              <p:cNvGrpSpPr/>
              <p:nvPr/>
            </p:nvGrpSpPr>
            <p:grpSpPr>
              <a:xfrm>
                <a:off x="1691680" y="1988840"/>
                <a:ext cx="3835058" cy="3240360"/>
                <a:chOff x="1691680" y="1988840"/>
                <a:chExt cx="3835058" cy="3240360"/>
              </a:xfrm>
            </p:grpSpPr>
            <p:grpSp>
              <p:nvGrpSpPr>
                <p:cNvPr id="271" name="Group 270"/>
                <p:cNvGrpSpPr/>
                <p:nvPr/>
              </p:nvGrpSpPr>
              <p:grpSpPr>
                <a:xfrm>
                  <a:off x="1691680" y="2357272"/>
                  <a:ext cx="2592288" cy="2592288"/>
                  <a:chOff x="1952088" y="2312872"/>
                  <a:chExt cx="2592288" cy="2592288"/>
                </a:xfrm>
              </p:grpSpPr>
              <p:cxnSp>
                <p:nvCxnSpPr>
                  <p:cNvPr id="279" name="Straight Connector 278"/>
                  <p:cNvCxnSpPr/>
                  <p:nvPr/>
                </p:nvCxnSpPr>
                <p:spPr>
                  <a:xfrm>
                    <a:off x="3203848" y="3573016"/>
                    <a:ext cx="72000" cy="7200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Straight Connector 279"/>
                  <p:cNvCxnSpPr/>
                  <p:nvPr/>
                </p:nvCxnSpPr>
                <p:spPr>
                  <a:xfrm flipV="1">
                    <a:off x="3212232" y="3581416"/>
                    <a:ext cx="72000" cy="7200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1" name="Oval 280"/>
                  <p:cNvSpPr/>
                  <p:nvPr/>
                </p:nvSpPr>
                <p:spPr>
                  <a:xfrm>
                    <a:off x="1952088" y="2312872"/>
                    <a:ext cx="2592288" cy="2592288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cxnSp>
              <p:nvCxnSpPr>
                <p:cNvPr id="272" name="Straight Connector 271"/>
                <p:cNvCxnSpPr/>
                <p:nvPr/>
              </p:nvCxnSpPr>
              <p:spPr>
                <a:xfrm flipH="1" flipV="1">
                  <a:off x="2267744" y="1988840"/>
                  <a:ext cx="3258994" cy="122413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/>
                <p:cNvCxnSpPr/>
                <p:nvPr/>
              </p:nvCxnSpPr>
              <p:spPr>
                <a:xfrm flipH="1">
                  <a:off x="3131840" y="3221376"/>
                  <a:ext cx="2394898" cy="200782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/>
                <p:cNvCxnSpPr>
                  <a:cxnSpLocks noChangeAspect="1"/>
                </p:cNvCxnSpPr>
                <p:nvPr/>
              </p:nvCxnSpPr>
              <p:spPr>
                <a:xfrm>
                  <a:off x="2987824" y="3653416"/>
                  <a:ext cx="901947" cy="99972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Straight Connector 274"/>
                <p:cNvCxnSpPr/>
                <p:nvPr/>
              </p:nvCxnSpPr>
              <p:spPr>
                <a:xfrm flipV="1">
                  <a:off x="2987824" y="2420888"/>
                  <a:ext cx="450973" cy="124092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7" name="TextBox 276"/>
                <p:cNvSpPr txBox="1"/>
                <p:nvPr/>
              </p:nvSpPr>
              <p:spPr>
                <a:xfrm>
                  <a:off x="3970008" y="3476251"/>
                  <a:ext cx="90009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 smtClean="0">
                      <a:latin typeface="Comic Sans MS" panose="030F0702030302020204" pitchFamily="66" charset="0"/>
                      <a:cs typeface="Times New Roman" panose="02020603050405020304" pitchFamily="18" charset="0"/>
                    </a:rPr>
                    <a:t>8cm</a:t>
                  </a:r>
                  <a:endParaRPr lang="en-GB" sz="1600" dirty="0">
                    <a:latin typeface="Comic Sans MS" panose="030F0702030302020204" pitchFamily="66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TextBox 277"/>
                <p:cNvSpPr txBox="1"/>
                <p:nvPr/>
              </p:nvSpPr>
              <p:spPr>
                <a:xfrm>
                  <a:off x="2590912" y="2641242"/>
                  <a:ext cx="90009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 smtClean="0">
                      <a:latin typeface="Comic Sans MS" panose="030F0702030302020204" pitchFamily="66" charset="0"/>
                      <a:cs typeface="Times New Roman" panose="02020603050405020304" pitchFamily="18" charset="0"/>
                    </a:rPr>
                    <a:t>4cm</a:t>
                  </a:r>
                  <a:endParaRPr lang="en-GB" sz="1600" dirty="0">
                    <a:latin typeface="Comic Sans MS" panose="030F0702030302020204" pitchFamily="66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70" name="Straight Connector 269"/>
              <p:cNvCxnSpPr/>
              <p:nvPr/>
            </p:nvCxnSpPr>
            <p:spPr>
              <a:xfrm flipV="1">
                <a:off x="2979440" y="3221376"/>
                <a:ext cx="2547298" cy="432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Group 259"/>
            <p:cNvGrpSpPr/>
            <p:nvPr/>
          </p:nvGrpSpPr>
          <p:grpSpPr>
            <a:xfrm>
              <a:off x="2527747" y="2040866"/>
              <a:ext cx="3459068" cy="2908694"/>
              <a:chOff x="2527747" y="2040866"/>
              <a:chExt cx="3459068" cy="2908694"/>
            </a:xfrm>
          </p:grpSpPr>
          <p:sp>
            <p:nvSpPr>
              <p:cNvPr id="265" name="TextBox 264"/>
              <p:cNvSpPr txBox="1"/>
              <p:nvPr/>
            </p:nvSpPr>
            <p:spPr>
              <a:xfrm>
                <a:off x="2527747" y="329770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O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TextBox 265"/>
              <p:cNvSpPr txBox="1"/>
              <p:nvPr/>
            </p:nvSpPr>
            <p:spPr>
              <a:xfrm>
                <a:off x="5499122" y="289759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X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7" name="TextBox 266"/>
              <p:cNvSpPr txBox="1"/>
              <p:nvPr/>
            </p:nvSpPr>
            <p:spPr>
              <a:xfrm>
                <a:off x="3238310" y="2040866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P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8" name="TextBox 267"/>
              <p:cNvSpPr txBox="1"/>
              <p:nvPr/>
            </p:nvSpPr>
            <p:spPr>
              <a:xfrm>
                <a:off x="3726003" y="4549450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Q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1" name="Group 260"/>
            <p:cNvGrpSpPr/>
            <p:nvPr/>
          </p:nvGrpSpPr>
          <p:grpSpPr>
            <a:xfrm>
              <a:off x="3438798" y="2420888"/>
              <a:ext cx="1301984" cy="2149040"/>
              <a:chOff x="3438798" y="2420888"/>
              <a:chExt cx="1301984" cy="2149040"/>
            </a:xfrm>
          </p:grpSpPr>
          <p:cxnSp>
            <p:nvCxnSpPr>
              <p:cNvPr id="262" name="Straight Connector 261"/>
              <p:cNvCxnSpPr/>
              <p:nvPr/>
            </p:nvCxnSpPr>
            <p:spPr>
              <a:xfrm flipH="1" flipV="1">
                <a:off x="3438798" y="2420888"/>
                <a:ext cx="465538" cy="2149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3" name="TextBox 262"/>
              <p:cNvSpPr txBox="1"/>
              <p:nvPr/>
            </p:nvSpPr>
            <p:spPr>
              <a:xfrm>
                <a:off x="3605309" y="3097651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Z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4" name="TextBox 263"/>
              <p:cNvSpPr txBox="1"/>
              <p:nvPr/>
            </p:nvSpPr>
            <p:spPr>
              <a:xfrm>
                <a:off x="4253089" y="3041352"/>
                <a:ext cx="4876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latin typeface="Comic Sans MS" panose="030F0702030302020204" pitchFamily="66" charset="0"/>
                    <a:cs typeface="Times New Roman" panose="02020603050405020304" pitchFamily="18" charset="0"/>
                  </a:rPr>
                  <a:t>Y</a:t>
                </a:r>
                <a:endParaRPr lang="en-GB" sz="1200" dirty="0">
                  <a:latin typeface="Comic Sans MS" panose="030F0702030302020204" pitchFamily="66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755354"/>
      </p:ext>
    </p:extLst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9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9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9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Peer critique.</a:t>
            </a:r>
          </a:p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We’re going to offer some feedback to one-another.</a:t>
            </a:r>
          </a:p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Here are my rules for </a:t>
            </a:r>
            <a:r>
              <a:rPr lang="en-GB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peer critique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:</a:t>
            </a:r>
          </a:p>
          <a:p>
            <a:pPr marL="92075" fontAlgn="auto"/>
            <a:endParaRPr lang="en-GB" sz="2400" dirty="0" smtClean="0">
              <a:solidFill>
                <a:schemeClr val="tx1"/>
              </a:solidFill>
              <a:latin typeface="Calibri" panose="020F0502020204030204" pitchFamily="34" charset="0"/>
              <a:ea typeface="Cambria Math" panose="02040503050406030204" pitchFamily="18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12" name="Oval 1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4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>
                <a:latin typeface="Calibri" panose="020F0502020204030204" pitchFamily="34" charset="0"/>
              </a:rPr>
              <a:t>add an auxiliary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what can you find?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89" y="2996952"/>
            <a:ext cx="49339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1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043608" y="518835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Going off at a tangent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009443" y="1556793"/>
            <a:ext cx="7125112" cy="453650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Peer critique.</a:t>
            </a:r>
          </a:p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We’re going to offer some feedback to one-another.</a:t>
            </a:r>
          </a:p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Here are my rules for </a:t>
            </a:r>
            <a:r>
              <a:rPr lang="en-GB" sz="2400" i="1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peer critique</a:t>
            </a:r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:</a:t>
            </a:r>
          </a:p>
          <a:p>
            <a:pPr marL="92075" fontAlgn="auto"/>
            <a:r>
              <a:rPr lang="en-GB" sz="2400" dirty="0" smtClean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</a:rPr>
              <a:t>You’ve found </a:t>
            </a:r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92157" y="133219"/>
            <a:ext cx="936104" cy="708757"/>
            <a:chOff x="-108520" y="620688"/>
            <a:chExt cx="936104" cy="708757"/>
          </a:xfrm>
        </p:grpSpPr>
        <p:sp>
          <p:nvSpPr>
            <p:cNvPr id="12" name="Oval 11"/>
            <p:cNvSpPr/>
            <p:nvPr/>
          </p:nvSpPr>
          <p:spPr>
            <a:xfrm>
              <a:off x="35496" y="620688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08520" y="683114"/>
              <a:ext cx="93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 smtClean="0"/>
                <a:t>M</a:t>
              </a:r>
              <a:endParaRPr lang="en-GB" sz="3600" dirty="0"/>
            </a:p>
          </p:txBody>
        </p:sp>
      </p:grpSp>
      <p:sp>
        <p:nvSpPr>
          <p:cNvPr id="14" name="Date Placeholder 2"/>
          <p:cNvSpPr txBox="1">
            <a:spLocks/>
          </p:cNvSpPr>
          <p:nvPr/>
        </p:nvSpPr>
        <p:spPr>
          <a:xfrm>
            <a:off x="473074" y="6093296"/>
            <a:ext cx="7339286" cy="7647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solve geometrical problems by applying the heuristics:</a:t>
            </a:r>
            <a:br>
              <a:rPr lang="en-GB" altLang="en-US" sz="2000" dirty="0" smtClean="0">
                <a:latin typeface="Calibri" panose="020F0502020204030204" pitchFamily="34" charset="0"/>
              </a:rPr>
            </a:br>
            <a:r>
              <a:rPr lang="en-GB" altLang="en-US" sz="2000" i="1" dirty="0">
                <a:latin typeface="Calibri" panose="020F0502020204030204" pitchFamily="34" charset="0"/>
              </a:rPr>
              <a:t>add an auxiliary </a:t>
            </a:r>
            <a:r>
              <a:rPr lang="en-GB" altLang="en-US" sz="2000" dirty="0" smtClean="0">
                <a:latin typeface="Calibri" panose="020F0502020204030204" pitchFamily="34" charset="0"/>
              </a:rPr>
              <a:t>and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what can you find?</a:t>
            </a:r>
            <a:endParaRPr lang="en-GB" altLang="en-US" sz="20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32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31" name="Group 3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2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3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34" name="Group 4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35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6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37" name="Group 4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38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39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40" name="Group 48"/>
          <p:cNvGrpSpPr>
            <a:grpSpLocks noChangeAspect="1"/>
          </p:cNvGrpSpPr>
          <p:nvPr/>
        </p:nvGrpSpPr>
        <p:grpSpPr bwMode="auto">
          <a:xfrm>
            <a:off x="8208000" y="360000"/>
            <a:ext cx="467360" cy="589280"/>
            <a:chOff x="4580" y="1878"/>
            <a:chExt cx="736" cy="928"/>
          </a:xfrm>
        </p:grpSpPr>
        <p:sp>
          <p:nvSpPr>
            <p:cNvPr id="59441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2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 smtClean="0">
                  <a:solidFill>
                    <a:srgbClr val="FF6600"/>
                  </a:solidFill>
                  <a:latin typeface="Calibri" panose="020F0502020204030204" pitchFamily="34" charset="0"/>
                </a:rPr>
                <a:t>:</a:t>
              </a:r>
              <a:endParaRPr lang="en-GB" altLang="en-US" sz="4000" dirty="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446" name="Group 5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47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48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49" name="Group 5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0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1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52" name="Group 6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3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4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55" name="Group 6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6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57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458" name="Group 6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59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0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61" name="Group 6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2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3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64" name="Group 7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5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6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467" name="Group 7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68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69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470" name="Group 7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71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2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473" name="Group 81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74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5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476" name="Group 84"/>
          <p:cNvGrpSpPr>
            <a:grpSpLocks noChangeAspect="1"/>
          </p:cNvGrpSpPr>
          <p:nvPr/>
        </p:nvGrpSpPr>
        <p:grpSpPr bwMode="auto">
          <a:xfrm>
            <a:off x="8028000" y="360000"/>
            <a:ext cx="467360" cy="589280"/>
            <a:chOff x="4580" y="1878"/>
            <a:chExt cx="736" cy="928"/>
          </a:xfrm>
        </p:grpSpPr>
        <p:sp>
          <p:nvSpPr>
            <p:cNvPr id="59477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78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79" name="Group 87"/>
          <p:cNvGrpSpPr>
            <a:grpSpLocks noChangeAspect="1"/>
          </p:cNvGrpSpPr>
          <p:nvPr/>
        </p:nvGrpSpPr>
        <p:grpSpPr bwMode="auto">
          <a:xfrm>
            <a:off x="7776000" y="360000"/>
            <a:ext cx="467360" cy="589280"/>
            <a:chOff x="4580" y="1878"/>
            <a:chExt cx="736" cy="928"/>
          </a:xfrm>
        </p:grpSpPr>
        <p:sp>
          <p:nvSpPr>
            <p:cNvPr id="59480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1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 dirty="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2" name="Group 9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3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4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485" name="Group 93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486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87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488" name="Group 9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89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0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491" name="Group 9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2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3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494" name="Group 10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5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6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497" name="Group 10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498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499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00" name="Group 10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1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2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03" name="Group 11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4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5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06" name="Group 11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07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08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09" name="Group 11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0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1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12" name="Group 12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3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4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15" name="Group 12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16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17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18" name="Group 126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19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0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21" name="Group 12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2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3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24" name="Group 13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5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6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27" name="Group 13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28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29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30" name="Group 13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1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2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33" name="Group 14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4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5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36" name="Group 14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37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38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39" name="Group 14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0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1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42" name="Group 15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3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4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45" name="Group 15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6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47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48" name="Group 15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49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0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51" name="Group 15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2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3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54" name="Group 16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5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6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57" name="Group 16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58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59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60" name="Group 16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1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2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63" name="Group 17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4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5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566" name="Group 17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67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68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569" name="Group 17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0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1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572" name="Group 18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3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4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75" name="Group 18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6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77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78" name="Group 18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79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0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581" name="Group 189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2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3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584" name="Group 192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585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6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587" name="Group 19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88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89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590" name="Group 19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1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2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593" name="Group 20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4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5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596" name="Group 20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597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598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599" name="Group 20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0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1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02" name="Group 21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3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4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05" name="Group 21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6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07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08" name="Group 21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09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0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11" name="Group 21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2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3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14" name="Group 22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5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6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17" name="Group 225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18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19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9</a:t>
              </a:r>
            </a:p>
          </p:txBody>
        </p:sp>
      </p:grpSp>
      <p:grpSp>
        <p:nvGrpSpPr>
          <p:cNvPr id="59620" name="Group 228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1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2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8</a:t>
              </a:r>
            </a:p>
          </p:txBody>
        </p:sp>
      </p:grpSp>
      <p:grpSp>
        <p:nvGrpSpPr>
          <p:cNvPr id="59623" name="Group 231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4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5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7</a:t>
              </a:r>
            </a:p>
          </p:txBody>
        </p:sp>
      </p:grpSp>
      <p:grpSp>
        <p:nvGrpSpPr>
          <p:cNvPr id="59626" name="Group 234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27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28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59629" name="Group 237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0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1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59632" name="Group 240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3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4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59635" name="Group 243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6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37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59638" name="Group 246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39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0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59641" name="Group 249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2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3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59644" name="Group 252"/>
          <p:cNvGrpSpPr>
            <a:grpSpLocks noChangeAspect="1"/>
          </p:cNvGrpSpPr>
          <p:nvPr/>
        </p:nvGrpSpPr>
        <p:grpSpPr bwMode="auto">
          <a:xfrm>
            <a:off x="8640000" y="360000"/>
            <a:ext cx="467360" cy="589280"/>
            <a:chOff x="4580" y="1878"/>
            <a:chExt cx="736" cy="928"/>
          </a:xfrm>
        </p:grpSpPr>
        <p:sp>
          <p:nvSpPr>
            <p:cNvPr id="59645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6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59647" name="Group 255"/>
          <p:cNvGrpSpPr>
            <a:grpSpLocks noChangeAspect="1"/>
          </p:cNvGrpSpPr>
          <p:nvPr/>
        </p:nvGrpSpPr>
        <p:grpSpPr bwMode="auto">
          <a:xfrm>
            <a:off x="8388000" y="360000"/>
            <a:ext cx="467360" cy="589280"/>
            <a:chOff x="4580" y="1878"/>
            <a:chExt cx="736" cy="928"/>
          </a:xfrm>
        </p:grpSpPr>
        <p:sp>
          <p:nvSpPr>
            <p:cNvPr id="59648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4000">
                <a:solidFill>
                  <a:srgbClr val="FF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9649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en-US" sz="4000">
                  <a:solidFill>
                    <a:srgbClr val="FF66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</p:grpSp>
      <p:sp>
        <p:nvSpPr>
          <p:cNvPr id="295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220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Do Now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221" name="Content Placeholder 2"/>
          <p:cNvSpPr txBox="1">
            <a:spLocks/>
          </p:cNvSpPr>
          <p:nvPr/>
        </p:nvSpPr>
        <p:spPr>
          <a:xfrm>
            <a:off x="1009443" y="1807361"/>
            <a:ext cx="7125112" cy="374587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latin typeface="Calibri" panose="020F0502020204030204" pitchFamily="34" charset="0"/>
              </a:rPr>
              <a:t>What colour is the bear?</a:t>
            </a:r>
          </a:p>
        </p:txBody>
      </p:sp>
      <p:sp>
        <p:nvSpPr>
          <p:cNvPr id="222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223" name="Group 222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224" name="Oval 223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sp>
        <p:nvSpPr>
          <p:cNvPr id="2" name="Rounded Rectangular Callout 1"/>
          <p:cNvSpPr/>
          <p:nvPr/>
        </p:nvSpPr>
        <p:spPr>
          <a:xfrm>
            <a:off x="5436096" y="4365104"/>
            <a:ext cx="2698459" cy="1368152"/>
          </a:xfrm>
          <a:prstGeom prst="wedgeRoundRectCallout">
            <a:avLst>
              <a:gd name="adj1" fmla="val -97575"/>
              <a:gd name="adj2" fmla="val -515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rPr>
              <a:t>Hint: draw a diagram that fits the data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818405"/>
      </p:ext>
    </p:extLst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9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59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9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59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59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5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5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9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9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9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9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9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5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59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9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59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59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59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59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59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9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59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59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59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59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59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59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59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59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59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59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59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59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59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59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59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9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59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9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9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9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9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9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mtClean="0">
                <a:latin typeface="Praxis LT Light" panose="02000506050000020004" pitchFamily="2" charset="0"/>
              </a:rPr>
              <a:t>Do Now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009443" y="1807361"/>
            <a:ext cx="7125112" cy="374587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0002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</a:t>
            </a:r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then walks 5 km east. 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08" y="1769062"/>
            <a:ext cx="462248" cy="33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6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259723" y="4145947"/>
            <a:ext cx="1944125" cy="0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38506" y="415064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08" y="1769062"/>
            <a:ext cx="462248" cy="33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7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732240" y="6381328"/>
            <a:ext cx="2318098" cy="476672"/>
          </a:xfrm>
        </p:spPr>
        <p:txBody>
          <a:bodyPr/>
          <a:lstStyle/>
          <a:p>
            <a:r>
              <a:rPr lang="en-GB" altLang="en-US" sz="1200" dirty="0" smtClean="0">
                <a:latin typeface="Calibri" panose="020F0502020204030204" pitchFamily="34" charset="0"/>
              </a:rPr>
              <a:t>Mr Capewell</a:t>
            </a:r>
            <a:endParaRPr lang="en-GB" altLang="en-US" sz="1200" dirty="0">
              <a:latin typeface="Calibri" panose="020F0502020204030204" pitchFamily="34" charset="0"/>
            </a:endParaRPr>
          </a:p>
          <a:p>
            <a:r>
              <a:rPr lang="en-GB" altLang="en-US" sz="1200" dirty="0" smtClean="0">
                <a:latin typeface="Calibri" panose="020F0502020204030204" pitchFamily="34" charset="0"/>
              </a:rPr>
              <a:t> </a:t>
            </a:r>
            <a:fld id="{85BFA96A-5AF7-4EAD-AD39-A3C4B7F42C92}" type="datetime4">
              <a:rPr lang="en-GB" altLang="en-US" sz="1200" smtClean="0">
                <a:latin typeface="Calibri" panose="020F0502020204030204" pitchFamily="34" charset="0"/>
              </a:rPr>
              <a:t>19 March 2015</a:t>
            </a:fld>
            <a:endParaRPr lang="en-GB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dirty="0" smtClean="0">
                <a:latin typeface="Praxis LT Light" panose="02000506050000020004" pitchFamily="2" charset="0"/>
              </a:rPr>
              <a:t>Draw a diagram</a:t>
            </a:r>
            <a:endParaRPr lang="en-GB" dirty="0">
              <a:latin typeface="Praxis LT Light" panose="02000506050000020004" pitchFamily="2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80112" y="1600199"/>
            <a:ext cx="3130507" cy="4213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 hunter gets up early in the morning and leaves his tent. He walks 5 km south. He then walks 5 km east. </a:t>
            </a:r>
          </a:p>
          <a:p>
            <a:pPr fontAlgn="auto"/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He suddenly sees a huge bear appear right next to him and shoots in the air to scare it off.</a:t>
            </a:r>
          </a:p>
          <a:p>
            <a:pPr fontAlgn="auto"/>
            <a:r>
              <a:rPr lang="en-GB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He runs 5km north back to the safety of his tent.</a:t>
            </a:r>
          </a:p>
          <a:p>
            <a:pPr fontAlgn="auto"/>
            <a:r>
              <a:rPr lang="en-GB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What colour is the bear? Why?</a:t>
            </a:r>
          </a:p>
        </p:txBody>
      </p:sp>
      <p:sp>
        <p:nvSpPr>
          <p:cNvPr id="10" name="Date Placeholder 2"/>
          <p:cNvSpPr txBox="1">
            <a:spLocks/>
          </p:cNvSpPr>
          <p:nvPr/>
        </p:nvSpPr>
        <p:spPr>
          <a:xfrm>
            <a:off x="473074" y="6165304"/>
            <a:ext cx="6259165" cy="692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"/>
            </a:pPr>
            <a:r>
              <a:rPr lang="en-GB" altLang="en-US" sz="2000" dirty="0" smtClean="0">
                <a:latin typeface="Calibri" panose="020F0502020204030204" pitchFamily="34" charset="0"/>
              </a:rPr>
              <a:t>WALT use </a:t>
            </a:r>
            <a:r>
              <a:rPr lang="en-GB" altLang="en-US" sz="2000" i="1" dirty="0" smtClean="0">
                <a:latin typeface="Calibri" panose="020F0502020204030204" pitchFamily="34" charset="0"/>
              </a:rPr>
              <a:t>draw a diagram </a:t>
            </a:r>
            <a:r>
              <a:rPr lang="en-GB" altLang="en-US" sz="2000" dirty="0" smtClean="0">
                <a:latin typeface="Calibri" panose="020F0502020204030204" pitchFamily="34" charset="0"/>
              </a:rPr>
              <a:t>to support creative thinking.</a:t>
            </a:r>
            <a:endParaRPr lang="en-GB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774" y="7937"/>
            <a:ext cx="651873" cy="923330"/>
            <a:chOff x="151774" y="7937"/>
            <a:chExt cx="651873" cy="923330"/>
          </a:xfrm>
        </p:grpSpPr>
        <p:sp>
          <p:nvSpPr>
            <p:cNvPr id="12" name="Oval 11"/>
            <p:cNvSpPr/>
            <p:nvPr/>
          </p:nvSpPr>
          <p:spPr>
            <a:xfrm>
              <a:off x="151774" y="116540"/>
              <a:ext cx="648072" cy="64807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575" y="7937"/>
              <a:ext cx="648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400" dirty="0" smtClean="0">
                  <a:sym typeface="Wingdings"/>
                </a:rPr>
                <a:t></a:t>
              </a:r>
              <a:endParaRPr lang="en-GB" sz="1200" dirty="0"/>
            </a:p>
          </p:txBody>
        </p:sp>
      </p:grpSp>
      <p:cxnSp>
        <p:nvCxnSpPr>
          <p:cNvPr id="3" name="Straight Arrow Connector 2"/>
          <p:cNvCxnSpPr/>
          <p:nvPr/>
        </p:nvCxnSpPr>
        <p:spPr>
          <a:xfrm>
            <a:off x="1259632" y="2132856"/>
            <a:ext cx="0" cy="2016224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3074" y="2708920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259723" y="4145947"/>
            <a:ext cx="1944125" cy="0"/>
          </a:xfrm>
          <a:prstGeom prst="straightConnector1">
            <a:avLst/>
          </a:prstGeom>
          <a:ln w="4445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38506" y="4150641"/>
            <a:ext cx="78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5km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http://www.clker.com/cliparts/A/M/b/P/9/T/bear-silhouette-t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77535"/>
            <a:ext cx="952500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08" y="1769062"/>
            <a:ext cx="462248" cy="33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TM02455596[[fn=Spring]]</Template>
  <TotalTime>4788</TotalTime>
  <Words>3387</Words>
  <Application>Microsoft Office PowerPoint</Application>
  <PresentationFormat>On-screen Show (4:3)</PresentationFormat>
  <Paragraphs>1139</Paragraphs>
  <Slides>44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Spring</vt:lpstr>
      <vt:lpstr>Problem-solving</vt:lpstr>
      <vt:lpstr>Do Now</vt:lpstr>
      <vt:lpstr>Do Now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Mini-whiteboards at the ready…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Going off at a tangent</vt:lpstr>
      <vt:lpstr>Going off at a tangent</vt:lpstr>
      <vt:lpstr>Going off at a tangent</vt:lpstr>
      <vt:lpstr>PowerPoint Presentation</vt:lpstr>
      <vt:lpstr>Going off at a tangent</vt:lpstr>
      <vt:lpstr>Going off at a tangent</vt:lpstr>
      <vt:lpstr>Going off at a tangent</vt:lpstr>
      <vt:lpstr>Going off at a tangent</vt:lpstr>
      <vt:lpstr>Going off at a tangent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m62 visualcommunications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 capewell mathsurgery.wikispaces.com</dc:creator>
  <cp:lastModifiedBy>Mr Capewell (PCA)</cp:lastModifiedBy>
  <cp:revision>69</cp:revision>
  <dcterms:created xsi:type="dcterms:W3CDTF">2009-09-14T08:02:56Z</dcterms:created>
  <dcterms:modified xsi:type="dcterms:W3CDTF">2015-03-19T06:46:09Z</dcterms:modified>
</cp:coreProperties>
</file>